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Lst>
  <p:notesMasterIdLst>
    <p:notesMasterId r:id="rId39"/>
  </p:notesMasterIdLst>
  <p:sldIdLst>
    <p:sldId id="256" r:id="rId3"/>
    <p:sldId id="257" r:id="rId4"/>
    <p:sldId id="260" r:id="rId5"/>
    <p:sldId id="292" r:id="rId6"/>
    <p:sldId id="269" r:id="rId7"/>
    <p:sldId id="293" r:id="rId8"/>
    <p:sldId id="294" r:id="rId9"/>
    <p:sldId id="264" r:id="rId10"/>
    <p:sldId id="295" r:id="rId11"/>
    <p:sldId id="297" r:id="rId12"/>
    <p:sldId id="298" r:id="rId13"/>
    <p:sldId id="299" r:id="rId14"/>
    <p:sldId id="300" r:id="rId15"/>
    <p:sldId id="301" r:id="rId16"/>
    <p:sldId id="302" r:id="rId17"/>
    <p:sldId id="303" r:id="rId18"/>
    <p:sldId id="304" r:id="rId19"/>
    <p:sldId id="262" r:id="rId20"/>
    <p:sldId id="306" r:id="rId21"/>
    <p:sldId id="305" r:id="rId22"/>
    <p:sldId id="307" r:id="rId23"/>
    <p:sldId id="308" r:id="rId24"/>
    <p:sldId id="309" r:id="rId25"/>
    <p:sldId id="310" r:id="rId26"/>
    <p:sldId id="311" r:id="rId27"/>
    <p:sldId id="312" r:id="rId28"/>
    <p:sldId id="313" r:id="rId29"/>
    <p:sldId id="321" r:id="rId30"/>
    <p:sldId id="322" r:id="rId31"/>
    <p:sldId id="314" r:id="rId32"/>
    <p:sldId id="320" r:id="rId33"/>
    <p:sldId id="319" r:id="rId34"/>
    <p:sldId id="318" r:id="rId35"/>
    <p:sldId id="315" r:id="rId36"/>
    <p:sldId id="317" r:id="rId37"/>
    <p:sldId id="316" r:id="rId38"/>
  </p:sldIdLst>
  <p:sldSz cx="9144000" cy="5143500" type="screen16x9"/>
  <p:notesSz cx="6858000" cy="9144000"/>
  <p:embeddedFontLst>
    <p:embeddedFont>
      <p:font typeface="Proxima Nova" panose="020B0604020202020204" charset="0"/>
      <p:regular r:id="rId40"/>
      <p:bold r:id="rId41"/>
      <p:italic r:id="rId42"/>
      <p:boldItalic r:id="rId43"/>
    </p:embeddedFont>
    <p:embeddedFont>
      <p:font typeface="Proxima Nova Semibold" panose="020B0604020202020204" charset="0"/>
      <p:regular r:id="rId44"/>
      <p:bold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4660"/>
  </p:normalViewPr>
  <p:slideViewPr>
    <p:cSldViewPr snapToGrid="0">
      <p:cViewPr varScale="1">
        <p:scale>
          <a:sx n="138" d="100"/>
          <a:sy n="138" d="100"/>
        </p:scale>
        <p:origin x="86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85182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6367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2760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13981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0528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8100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17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471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92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5636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4871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200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19335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7629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8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38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553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739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9200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761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https://www.thehistorypress.co.uk/articles/the-pankhursts-politics-protest-and-passion/</a:t>
            </a:r>
          </a:p>
          <a:p>
            <a:r>
              <a:rPr lang="en-GB" dirty="0"/>
              <a:t>Emmeline Pankhurst addressing a crowd in New York in 1913</a:t>
            </a: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018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350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68882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1668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056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dirty="0"/>
              <a:t>https://www.thehistorypress.co.uk/articles/the-pankhursts-politics-protest-and-passion/</a:t>
            </a:r>
          </a:p>
          <a:p>
            <a:r>
              <a:rPr lang="en-GB" dirty="0"/>
              <a:t>Emmeline Pankhurst arrested after protesting near Buckingham Palace in London 22 May 1914</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114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29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7aaf867004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7aaf867004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27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7aaf86700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7aaf86700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57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856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7aaf867004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7aaf867004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329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6394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474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20047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60846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0295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6737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23279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rgbClr val="0303B8"/>
              </a:buClr>
              <a:buSzPts val="1800"/>
              <a:buChar char="●"/>
              <a:defRPr>
                <a:solidFill>
                  <a:srgbClr val="0303B8"/>
                </a:solidFill>
              </a:defRPr>
            </a:lvl1pPr>
            <a:lvl2pPr marL="914400" lvl="1" indent="-317500" rtl="0">
              <a:spcBef>
                <a:spcPts val="0"/>
              </a:spcBef>
              <a:spcAft>
                <a:spcPts val="0"/>
              </a:spcAft>
              <a:buClr>
                <a:srgbClr val="0303B8"/>
              </a:buClr>
              <a:buSzPts val="1400"/>
              <a:buChar char="○"/>
              <a:defRPr>
                <a:solidFill>
                  <a:srgbClr val="0303B8"/>
                </a:solidFill>
              </a:defRPr>
            </a:lvl2pPr>
            <a:lvl3pPr marL="1371600" lvl="2" indent="-317500" rtl="0">
              <a:spcBef>
                <a:spcPts val="0"/>
              </a:spcBef>
              <a:spcAft>
                <a:spcPts val="0"/>
              </a:spcAft>
              <a:buClr>
                <a:srgbClr val="0303B8"/>
              </a:buClr>
              <a:buSzPts val="1400"/>
              <a:buChar char="■"/>
              <a:defRPr>
                <a:solidFill>
                  <a:srgbClr val="0303B8"/>
                </a:solidFill>
              </a:defRPr>
            </a:lvl3pPr>
            <a:lvl4pPr marL="1828800" lvl="3" indent="-317500" rtl="0">
              <a:spcBef>
                <a:spcPts val="0"/>
              </a:spcBef>
              <a:spcAft>
                <a:spcPts val="0"/>
              </a:spcAft>
              <a:buClr>
                <a:srgbClr val="0303B8"/>
              </a:buClr>
              <a:buSzPts val="1400"/>
              <a:buChar char="●"/>
              <a:defRPr>
                <a:solidFill>
                  <a:srgbClr val="0303B8"/>
                </a:solidFill>
              </a:defRPr>
            </a:lvl4pPr>
            <a:lvl5pPr marL="2286000" lvl="4" indent="-317500" rtl="0">
              <a:spcBef>
                <a:spcPts val="0"/>
              </a:spcBef>
              <a:spcAft>
                <a:spcPts val="0"/>
              </a:spcAft>
              <a:buClr>
                <a:srgbClr val="0303B8"/>
              </a:buClr>
              <a:buSzPts val="1400"/>
              <a:buChar char="○"/>
              <a:defRPr>
                <a:solidFill>
                  <a:srgbClr val="0303B8"/>
                </a:solidFill>
              </a:defRPr>
            </a:lvl5pPr>
            <a:lvl6pPr marL="2743200" lvl="5" indent="-317500" rtl="0">
              <a:spcBef>
                <a:spcPts val="0"/>
              </a:spcBef>
              <a:spcAft>
                <a:spcPts val="0"/>
              </a:spcAft>
              <a:buClr>
                <a:srgbClr val="0303B8"/>
              </a:buClr>
              <a:buSzPts val="1400"/>
              <a:buChar char="■"/>
              <a:defRPr>
                <a:solidFill>
                  <a:srgbClr val="0303B8"/>
                </a:solidFill>
              </a:defRPr>
            </a:lvl6pPr>
            <a:lvl7pPr marL="3200400" lvl="6" indent="-317500" rtl="0">
              <a:spcBef>
                <a:spcPts val="0"/>
              </a:spcBef>
              <a:spcAft>
                <a:spcPts val="0"/>
              </a:spcAft>
              <a:buClr>
                <a:srgbClr val="0303B8"/>
              </a:buClr>
              <a:buSzPts val="1400"/>
              <a:buChar char="●"/>
              <a:defRPr>
                <a:solidFill>
                  <a:srgbClr val="0303B8"/>
                </a:solidFill>
              </a:defRPr>
            </a:lvl7pPr>
            <a:lvl8pPr marL="3657600" lvl="7" indent="-317500" rtl="0">
              <a:spcBef>
                <a:spcPts val="0"/>
              </a:spcBef>
              <a:spcAft>
                <a:spcPts val="0"/>
              </a:spcAft>
              <a:buClr>
                <a:srgbClr val="0303B8"/>
              </a:buClr>
              <a:buSzPts val="1400"/>
              <a:buChar char="○"/>
              <a:defRPr>
                <a:solidFill>
                  <a:srgbClr val="0303B8"/>
                </a:solidFill>
              </a:defRPr>
            </a:lvl8pPr>
            <a:lvl9pPr marL="4114800" lvl="8" indent="-317500" rtl="0">
              <a:spcBef>
                <a:spcPts val="0"/>
              </a:spcBef>
              <a:spcAft>
                <a:spcPts val="0"/>
              </a:spcAft>
              <a:buClr>
                <a:srgbClr val="0303B8"/>
              </a:buClr>
              <a:buSzPts val="1400"/>
              <a:buChar char="■"/>
              <a:defRPr>
                <a:solidFill>
                  <a:srgbClr val="0303B8"/>
                </a:solidFill>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3861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6255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2006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8404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1">
            <a:alphaModFix/>
          </a:blip>
          <a:srcRect l="5921" t="3426" r="3679" b="15364"/>
          <a:stretch/>
        </p:blipFill>
        <p:spPr>
          <a:xfrm>
            <a:off x="311700" y="4200350"/>
            <a:ext cx="733297" cy="6588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rgbClr val="0303B8"/>
              </a:buClr>
              <a:buSzPts val="2800"/>
              <a:buFont typeface="Proxima Nova Semibold"/>
              <a:buNone/>
              <a:defRPr sz="2800">
                <a:solidFill>
                  <a:srgbClr val="0303B8"/>
                </a:solidFill>
                <a:latin typeface="Proxima Nova Semibold"/>
                <a:ea typeface="Proxima Nova Semibold"/>
                <a:cs typeface="Proxima Nova Semibold"/>
                <a:sym typeface="Proxima Nova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rgbClr val="0303B8"/>
              </a:buClr>
              <a:buSzPts val="1800"/>
              <a:buFont typeface="Proxima Nova"/>
              <a:buChar char="●"/>
              <a:defRPr sz="1800">
                <a:solidFill>
                  <a:srgbClr val="0303B8"/>
                </a:solidFill>
                <a:latin typeface="Proxima Nova"/>
                <a:ea typeface="Proxima Nova"/>
                <a:cs typeface="Proxima Nova"/>
                <a:sym typeface="Proxima Nova"/>
              </a:defRPr>
            </a:lvl1pPr>
            <a:lvl2pPr marL="914400" lvl="1"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2pPr>
            <a:lvl3pPr marL="1371600" lvl="2"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3pPr>
            <a:lvl4pPr marL="1828800" lvl="3"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4pPr>
            <a:lvl5pPr marL="2286000" lvl="4"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5pPr>
            <a:lvl6pPr marL="2743200" lvl="5"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6pPr>
            <a:lvl7pPr marL="3200400" lvl="6"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7pPr>
            <a:lvl8pPr marL="3657600" lvl="7"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8pPr>
            <a:lvl9pPr marL="4114800" lvl="8" indent="-317500" rtl="0">
              <a:lnSpc>
                <a:spcPct val="115000"/>
              </a:lnSpc>
              <a:spcBef>
                <a:spcPts val="0"/>
              </a:spcBef>
              <a:spcAft>
                <a:spcPts val="0"/>
              </a:spcAft>
              <a:buClr>
                <a:srgbClr val="0303B8"/>
              </a:buClr>
              <a:buSzPts val="1400"/>
              <a:buFont typeface="Proxima Nova"/>
              <a:buChar char="■"/>
              <a:defRPr>
                <a:solidFill>
                  <a:srgbClr val="0303B8"/>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pic>
        <p:nvPicPr>
          <p:cNvPr id="9" name="Google Shape;9;p1"/>
          <p:cNvPicPr preferRelativeResize="0"/>
          <p:nvPr/>
        </p:nvPicPr>
        <p:blipFill rotWithShape="1">
          <a:blip r:embed="rId13">
            <a:alphaModFix/>
          </a:blip>
          <a:srcRect l="5921" t="3426" r="3679" b="15364"/>
          <a:stretch/>
        </p:blipFill>
        <p:spPr>
          <a:xfrm>
            <a:off x="311700" y="4200350"/>
            <a:ext cx="733297" cy="658801"/>
          </a:xfrm>
          <a:prstGeom prst="rect">
            <a:avLst/>
          </a:prstGeom>
          <a:noFill/>
          <a:ln>
            <a:noFill/>
          </a:ln>
        </p:spPr>
      </p:pic>
    </p:spTree>
    <p:extLst>
      <p:ext uri="{BB962C8B-B14F-4D97-AF65-F5344CB8AC3E}">
        <p14:creationId xmlns:p14="http://schemas.microsoft.com/office/powerpoint/2010/main" val="337729835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5rvty0tsEt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9.xml"/><Relationship Id="rId1" Type="http://schemas.openxmlformats.org/officeDocument/2006/relationships/video" Target="https://www.youtube.com/embed/5rvty0tsEts?feature=oembe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2KtNykVXLss" TargetMode="Externa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video" Target="https://www.youtube.com/embed/2KtNykVXLss?feature=oembed" TargetMode="Externa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hyperlink" Target="https://www.theguardian.com/commentisfree/2023/apr/18/voter-id-poor-marginalised-publicity"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s://www.historic-newspapers.co.uk/womens-suffrage-timeline/" TargetMode="External"/><Relationship Id="rId5" Type="http://schemas.openxmlformats.org/officeDocument/2006/relationships/hyperlink" Target="https://apnews.com/article/britain-voter-id-law-election-f37dd97f35c9b1cf815ccc87f2a8e016" TargetMode="External"/><Relationship Id="rId4" Type="http://schemas.openxmlformats.org/officeDocument/2006/relationships/hyperlink" Target="https://mcb.org.uk/local-elections-2023-voter-id-and-face-covering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5rvty0tsEts"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video" Target="https://www.youtube.com/embed/vooZfoRaEG0?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03B8"/>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3589500" y="3994750"/>
            <a:ext cx="5242800" cy="658800"/>
          </a:xfrm>
          <a:prstGeom prst="rect">
            <a:avLst/>
          </a:prstGeom>
          <a:ln>
            <a:noFill/>
          </a:ln>
        </p:spPr>
        <p:txBody>
          <a:bodyPr spcFirstLastPara="1" wrap="square" lIns="91425" tIns="91425" rIns="91425" bIns="91425" anchor="b" anchorCtr="0">
            <a:noAutofit/>
          </a:bodyPr>
          <a:lstStyle/>
          <a:p>
            <a:pPr marL="0" lvl="0" indent="0" algn="l" rtl="0">
              <a:spcBef>
                <a:spcPts val="0"/>
              </a:spcBef>
              <a:spcAft>
                <a:spcPts val="0"/>
              </a:spcAft>
              <a:buNone/>
            </a:pPr>
            <a:r>
              <a:rPr lang="en-GB" sz="3500" b="1">
                <a:solidFill>
                  <a:schemeClr val="lt1"/>
                </a:solidFill>
                <a:latin typeface="Proxima Nova"/>
                <a:ea typeface="Proxima Nova"/>
                <a:cs typeface="Proxima Nova"/>
                <a:sym typeface="Proxima Nova"/>
              </a:rPr>
              <a:t>RFK HUMAN RIGHTS UK</a:t>
            </a:r>
            <a:endParaRPr sz="3500" b="1">
              <a:solidFill>
                <a:schemeClr val="lt1"/>
              </a:solidFill>
              <a:latin typeface="Proxima Nova"/>
              <a:ea typeface="Proxima Nova"/>
              <a:cs typeface="Proxima Nova"/>
              <a:sym typeface="Proxima Nova"/>
            </a:endParaRPr>
          </a:p>
        </p:txBody>
      </p:sp>
      <p:sp>
        <p:nvSpPr>
          <p:cNvPr id="56" name="Google Shape;56;p13"/>
          <p:cNvSpPr txBox="1">
            <a:spLocks noGrp="1"/>
          </p:cNvSpPr>
          <p:nvPr>
            <p:ph type="subTitle" idx="1"/>
          </p:nvPr>
        </p:nvSpPr>
        <p:spPr>
          <a:xfrm>
            <a:off x="3589500" y="4401425"/>
            <a:ext cx="3990300" cy="5682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n-GB" sz="2000">
                <a:solidFill>
                  <a:srgbClr val="F3F3F3"/>
                </a:solidFill>
                <a:latin typeface="Times New Roman"/>
                <a:ea typeface="Times New Roman"/>
                <a:cs typeface="Times New Roman"/>
                <a:sym typeface="Times New Roman"/>
              </a:rPr>
              <a:t>Speak Truth To Power</a:t>
            </a:r>
            <a:endParaRPr sz="2000">
              <a:solidFill>
                <a:srgbClr val="F3F3F3"/>
              </a:solidFill>
              <a:latin typeface="Times New Roman"/>
              <a:ea typeface="Times New Roman"/>
              <a:cs typeface="Times New Roman"/>
              <a:sym typeface="Times New Roman"/>
            </a:endParaRPr>
          </a:p>
        </p:txBody>
      </p:sp>
      <p:pic>
        <p:nvPicPr>
          <p:cNvPr id="57" name="Google Shape;57;p13"/>
          <p:cNvPicPr preferRelativeResize="0"/>
          <p:nvPr/>
        </p:nvPicPr>
        <p:blipFill rotWithShape="1">
          <a:blip r:embed="rId3">
            <a:alphaModFix/>
          </a:blip>
          <a:srcRect b="13755"/>
          <a:stretch/>
        </p:blipFill>
        <p:spPr>
          <a:xfrm>
            <a:off x="278100" y="4165975"/>
            <a:ext cx="763873" cy="658801"/>
          </a:xfrm>
          <a:prstGeom prst="rect">
            <a:avLst/>
          </a:prstGeom>
          <a:noFill/>
          <a:ln>
            <a:noFill/>
          </a:ln>
        </p:spPr>
      </p:pic>
      <p:cxnSp>
        <p:nvCxnSpPr>
          <p:cNvPr id="58" name="Google Shape;58;p13"/>
          <p:cNvCxnSpPr/>
          <p:nvPr/>
        </p:nvCxnSpPr>
        <p:spPr>
          <a:xfrm>
            <a:off x="335550" y="3994738"/>
            <a:ext cx="8472900" cy="9000"/>
          </a:xfrm>
          <a:prstGeom prst="straightConnector1">
            <a:avLst/>
          </a:prstGeom>
          <a:noFill/>
          <a:ln w="9525" cap="flat" cmpd="sng">
            <a:solidFill>
              <a:schemeClr val="lt1"/>
            </a:solidFill>
            <a:prstDash val="solid"/>
            <a:round/>
            <a:headEnd type="none" w="med" len="med"/>
            <a:tailEnd type="none" w="med" len="med"/>
          </a:ln>
        </p:spPr>
      </p:cxnSp>
      <p:sp>
        <p:nvSpPr>
          <p:cNvPr id="59" name="Google Shape;59;p13"/>
          <p:cNvSpPr txBox="1">
            <a:spLocks noGrp="1"/>
          </p:cNvSpPr>
          <p:nvPr>
            <p:ph type="ctrTitle"/>
          </p:nvPr>
        </p:nvSpPr>
        <p:spPr>
          <a:xfrm>
            <a:off x="311700" y="1495675"/>
            <a:ext cx="8520600" cy="658800"/>
          </a:xfrm>
          <a:prstGeom prst="rect">
            <a:avLst/>
          </a:prstGeom>
          <a:ln>
            <a:noFill/>
          </a:ln>
        </p:spPr>
        <p:txBody>
          <a:bodyPr spcFirstLastPara="1" wrap="square" lIns="91425" tIns="91425" rIns="91425" bIns="91425"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GB" sz="6000" dirty="0">
                <a:solidFill>
                  <a:schemeClr val="lt1"/>
                </a:solidFill>
                <a:latin typeface="Proxima Nova Semibold"/>
                <a:ea typeface="Proxima Nova Semibold"/>
                <a:cs typeface="Proxima Nova Semibold"/>
                <a:sym typeface="Proxima Nova Semibold"/>
              </a:rPr>
              <a:t>Votes for Women UK</a:t>
            </a:r>
            <a:endParaRPr dirty="0">
              <a:solidFill>
                <a:schemeClr val="lt1"/>
              </a:solidFill>
              <a:latin typeface="Proxima Nova Semibold"/>
              <a:ea typeface="Proxima Nova Semibold"/>
              <a:cs typeface="Proxima Nova Semibold"/>
              <a:sym typeface="Proxima Nova Semibold"/>
            </a:endParaRPr>
          </a:p>
        </p:txBody>
      </p:sp>
      <p:sp>
        <p:nvSpPr>
          <p:cNvPr id="60" name="Google Shape;60;p13"/>
          <p:cNvSpPr txBox="1">
            <a:spLocks noGrp="1"/>
          </p:cNvSpPr>
          <p:nvPr>
            <p:ph type="subTitle" idx="1"/>
          </p:nvPr>
        </p:nvSpPr>
        <p:spPr>
          <a:xfrm>
            <a:off x="2690750" y="2003550"/>
            <a:ext cx="3548400" cy="568200"/>
          </a:xfrm>
          <a:prstGeom prst="rect">
            <a:avLst/>
          </a:prstGeom>
        </p:spPr>
        <p:txBody>
          <a:bodyPr spcFirstLastPara="1" wrap="square" lIns="91425" tIns="91425" rIns="91425" bIns="91425" anchor="t" anchorCtr="0">
            <a:normAutofit fontScale="55000" lnSpcReduction="20000"/>
          </a:bodyPr>
          <a:lstStyle/>
          <a:p>
            <a:pPr marL="0" lvl="0" indent="0" algn="ctr" rtl="0">
              <a:spcBef>
                <a:spcPts val="0"/>
              </a:spcBef>
              <a:spcAft>
                <a:spcPts val="0"/>
              </a:spcAft>
              <a:buNone/>
            </a:pPr>
            <a:r>
              <a:rPr lang="en-GB" dirty="0">
                <a:solidFill>
                  <a:srgbClr val="F3F3F3"/>
                </a:solidFill>
                <a:latin typeface="Times New Roman"/>
                <a:ea typeface="Times New Roman"/>
                <a:cs typeface="Times New Roman"/>
                <a:sym typeface="Times New Roman"/>
              </a:rPr>
              <a:t>Human Rights through the lens of Women’s Suffrage</a:t>
            </a:r>
            <a:endParaRPr dirty="0">
              <a:solidFill>
                <a:srgbClr val="F3F3F3"/>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dirty="0"/>
              <a:t>Video Resources for Session B</a:t>
            </a:r>
            <a:endParaRPr sz="6000" dirty="0"/>
          </a:p>
        </p:txBody>
      </p:sp>
      <p:sp>
        <p:nvSpPr>
          <p:cNvPr id="81" name="Google Shape;81;p16"/>
          <p:cNvSpPr txBox="1">
            <a:spLocks noGrp="1"/>
          </p:cNvSpPr>
          <p:nvPr>
            <p:ph type="body" idx="1"/>
          </p:nvPr>
        </p:nvSpPr>
        <p:spPr>
          <a:xfrm>
            <a:off x="311700" y="3152225"/>
            <a:ext cx="8520600" cy="567720"/>
          </a:xfrm>
          <a:prstGeom prst="rect">
            <a:avLst/>
          </a:prstGeom>
        </p:spPr>
        <p:txBody>
          <a:bodyPr spcFirstLastPara="1" wrap="square" lIns="91425" tIns="91425" rIns="91425" bIns="91425" anchor="t" anchorCtr="0">
            <a:normAutofit/>
          </a:bodyPr>
          <a:lstStyle/>
          <a:p>
            <a:pPr marL="0" indent="0">
              <a:buNone/>
            </a:pPr>
            <a:r>
              <a:rPr lang="en-GB" dirty="0">
                <a:hlinkClick r:id="rId3"/>
              </a:rPr>
              <a:t>https://www.youtube.com/watch?v=5rvty0tsEts</a:t>
            </a:r>
            <a:endParaRPr lang="en-GB" dirty="0">
              <a:solidFill>
                <a:srgbClr val="0097A7"/>
              </a:solidFill>
              <a:latin typeface="Proxima Nova" panose="020B0604020202020204" charset="0"/>
              <a:hlinkClick r:id="rId3">
                <a:extLst>
                  <a:ext uri="{A12FA001-AC4F-418D-AE19-62706E023703}">
                    <ahyp:hlinkClr xmlns:ahyp="http://schemas.microsoft.com/office/drawing/2018/hyperlinkcolor" val="tx"/>
                  </a:ext>
                </a:extLst>
              </a:hlinkClick>
            </a:endParaRPr>
          </a:p>
          <a:p>
            <a:pPr marL="0" indent="0">
              <a:buNone/>
            </a:pPr>
            <a:endParaRPr lang="en-GB" sz="1800" dirty="0">
              <a:effectLst/>
              <a:latin typeface="Proxima Nova" panose="020B0604020202020204" charset="0"/>
              <a:ea typeface="Calibri" panose="020F0502020204030204" pitchFamily="34" charset="0"/>
            </a:endParaRPr>
          </a:p>
          <a:p>
            <a:pPr marL="0" lvl="0" indent="0" algn="ctr" rtl="0">
              <a:spcBef>
                <a:spcPts val="0"/>
              </a:spcBef>
              <a:spcAft>
                <a:spcPts val="1200"/>
              </a:spcAft>
              <a:buNone/>
            </a:pPr>
            <a:endParaRPr lang="en-GB" dirty="0"/>
          </a:p>
        </p:txBody>
      </p:sp>
      <p:sp>
        <p:nvSpPr>
          <p:cNvPr id="2" name="TextBox 1">
            <a:extLst>
              <a:ext uri="{FF2B5EF4-FFF2-40B4-BE49-F238E27FC236}">
                <a16:creationId xmlns:a16="http://schemas.microsoft.com/office/drawing/2014/main" id="{7E5D061E-5BEF-FDE1-4360-12BA21AD466E}"/>
              </a:ext>
            </a:extLst>
          </p:cNvPr>
          <p:cNvSpPr txBox="1"/>
          <p:nvPr/>
        </p:nvSpPr>
        <p:spPr>
          <a:xfrm>
            <a:off x="1170708" y="3677156"/>
            <a:ext cx="6871855" cy="523220"/>
          </a:xfrm>
          <a:prstGeom prst="rect">
            <a:avLst/>
          </a:prstGeom>
          <a:noFill/>
        </p:spPr>
        <p:txBody>
          <a:bodyPr wrap="square" rtlCol="0">
            <a:spAutoFit/>
          </a:bodyPr>
          <a:lstStyle/>
          <a:p>
            <a:pPr algn="ctr"/>
            <a:r>
              <a:rPr lang="en-GB" dirty="0">
                <a:solidFill>
                  <a:srgbClr val="0303B8"/>
                </a:solidFill>
                <a:latin typeface="Proxima Nova" panose="020B0604020202020204" charset="0"/>
              </a:rPr>
              <a:t>Meet the Suffragettes: The Original Media-Disruptors BFI Archives </a:t>
            </a:r>
            <a:br>
              <a:rPr lang="en-GB" dirty="0">
                <a:solidFill>
                  <a:srgbClr val="0303B8"/>
                </a:solidFill>
                <a:latin typeface="Proxima Nova" panose="020B0604020202020204" charset="0"/>
              </a:rPr>
            </a:br>
            <a:r>
              <a:rPr lang="en-GB" dirty="0">
                <a:solidFill>
                  <a:srgbClr val="0303B8"/>
                </a:solidFill>
                <a:latin typeface="Proxima Nova" panose="020B0604020202020204" charset="0"/>
              </a:rPr>
              <a:t>WARNING: This video does show Emily Wilding Davison at Derby Day.</a:t>
            </a:r>
          </a:p>
        </p:txBody>
      </p:sp>
    </p:spTree>
    <p:extLst>
      <p:ext uri="{BB962C8B-B14F-4D97-AF65-F5344CB8AC3E}">
        <p14:creationId xmlns:p14="http://schemas.microsoft.com/office/powerpoint/2010/main" val="24487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B074-0868-F6FC-22FC-6914FE58E4CA}"/>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048B6B35-9A5A-6D6D-BA9B-87C32F890E62}"/>
              </a:ext>
            </a:extLst>
          </p:cNvPr>
          <p:cNvSpPr>
            <a:spLocks noGrp="1"/>
          </p:cNvSpPr>
          <p:nvPr>
            <p:ph type="body" idx="1"/>
          </p:nvPr>
        </p:nvSpPr>
        <p:spPr/>
        <p:txBody>
          <a:bodyPr/>
          <a:lstStyle/>
          <a:p>
            <a:endParaRPr lang="en-GB"/>
          </a:p>
        </p:txBody>
      </p:sp>
      <p:pic>
        <p:nvPicPr>
          <p:cNvPr id="5" name="Online Media 4" title="Meet the Suffragettes: The Original Media-Disruptors | BFI">
            <a:hlinkClick r:id="" action="ppaction://media"/>
            <a:extLst>
              <a:ext uri="{FF2B5EF4-FFF2-40B4-BE49-F238E27FC236}">
                <a16:creationId xmlns:a16="http://schemas.microsoft.com/office/drawing/2014/main" id="{F053CC40-4321-D57C-B5F2-BA87A6B923C0}"/>
              </a:ext>
            </a:extLst>
          </p:cNvPr>
          <p:cNvPicPr>
            <a:picLocks noRot="1" noChangeAspect="1"/>
          </p:cNvPicPr>
          <p:nvPr>
            <a:videoFile r:link="rId1"/>
          </p:nvPr>
        </p:nvPicPr>
        <p:blipFill>
          <a:blip r:embed="rId3"/>
          <a:stretch>
            <a:fillRect/>
          </a:stretch>
        </p:blipFill>
        <p:spPr>
          <a:xfrm>
            <a:off x="20230" y="0"/>
            <a:ext cx="9103540" cy="5143500"/>
          </a:xfrm>
          <a:prstGeom prst="rect">
            <a:avLst/>
          </a:prstGeom>
        </p:spPr>
      </p:pic>
    </p:spTree>
    <p:extLst>
      <p:ext uri="{BB962C8B-B14F-4D97-AF65-F5344CB8AC3E}">
        <p14:creationId xmlns:p14="http://schemas.microsoft.com/office/powerpoint/2010/main" val="42046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Picture 1">
            <a:extLst>
              <a:ext uri="{FF2B5EF4-FFF2-40B4-BE49-F238E27FC236}">
                <a16:creationId xmlns:a16="http://schemas.microsoft.com/office/drawing/2014/main" id="{C404757F-5F93-B8C6-0B2E-07309B307533}"/>
              </a:ext>
            </a:extLst>
          </p:cNvPr>
          <p:cNvPicPr>
            <a:picLocks noChangeAspect="1"/>
          </p:cNvPicPr>
          <p:nvPr/>
        </p:nvPicPr>
        <p:blipFill>
          <a:blip r:embed="rId3"/>
          <a:stretch>
            <a:fillRect/>
          </a:stretch>
        </p:blipFill>
        <p:spPr>
          <a:xfrm>
            <a:off x="3168873" y="0"/>
            <a:ext cx="2969191" cy="4689764"/>
          </a:xfrm>
          <a:prstGeom prst="rect">
            <a:avLst/>
          </a:prstGeom>
        </p:spPr>
      </p:pic>
    </p:spTree>
    <p:extLst>
      <p:ext uri="{BB962C8B-B14F-4D97-AF65-F5344CB8AC3E}">
        <p14:creationId xmlns:p14="http://schemas.microsoft.com/office/powerpoint/2010/main" val="397032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Picture 2">
            <a:extLst>
              <a:ext uri="{FF2B5EF4-FFF2-40B4-BE49-F238E27FC236}">
                <a16:creationId xmlns:a16="http://schemas.microsoft.com/office/drawing/2014/main" id="{1A2B312F-21F5-96C7-AA11-791B87DA6E6C}"/>
              </a:ext>
            </a:extLst>
          </p:cNvPr>
          <p:cNvPicPr>
            <a:picLocks noChangeAspect="1"/>
          </p:cNvPicPr>
          <p:nvPr/>
        </p:nvPicPr>
        <p:blipFill>
          <a:blip r:embed="rId3"/>
          <a:stretch>
            <a:fillRect/>
          </a:stretch>
        </p:blipFill>
        <p:spPr>
          <a:xfrm>
            <a:off x="3197155" y="124691"/>
            <a:ext cx="3099202" cy="4752109"/>
          </a:xfrm>
          <a:prstGeom prst="rect">
            <a:avLst/>
          </a:prstGeom>
        </p:spPr>
      </p:pic>
    </p:spTree>
    <p:extLst>
      <p:ext uri="{BB962C8B-B14F-4D97-AF65-F5344CB8AC3E}">
        <p14:creationId xmlns:p14="http://schemas.microsoft.com/office/powerpoint/2010/main" val="1976816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Picture 1">
            <a:extLst>
              <a:ext uri="{FF2B5EF4-FFF2-40B4-BE49-F238E27FC236}">
                <a16:creationId xmlns:a16="http://schemas.microsoft.com/office/drawing/2014/main" id="{5C70F2CC-828F-3AEB-0EA4-D0562012A6C1}"/>
              </a:ext>
            </a:extLst>
          </p:cNvPr>
          <p:cNvPicPr>
            <a:picLocks noChangeAspect="1"/>
          </p:cNvPicPr>
          <p:nvPr/>
        </p:nvPicPr>
        <p:blipFill>
          <a:blip r:embed="rId3"/>
          <a:stretch>
            <a:fillRect/>
          </a:stretch>
        </p:blipFill>
        <p:spPr>
          <a:xfrm>
            <a:off x="3057317" y="223404"/>
            <a:ext cx="3029366" cy="4696691"/>
          </a:xfrm>
          <a:prstGeom prst="rect">
            <a:avLst/>
          </a:prstGeom>
        </p:spPr>
      </p:pic>
    </p:spTree>
    <p:extLst>
      <p:ext uri="{BB962C8B-B14F-4D97-AF65-F5344CB8AC3E}">
        <p14:creationId xmlns:p14="http://schemas.microsoft.com/office/powerpoint/2010/main" val="115454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Picture 2">
            <a:extLst>
              <a:ext uri="{FF2B5EF4-FFF2-40B4-BE49-F238E27FC236}">
                <a16:creationId xmlns:a16="http://schemas.microsoft.com/office/drawing/2014/main" id="{339502F9-2975-60FA-E947-551FA68B78EC}"/>
              </a:ext>
            </a:extLst>
          </p:cNvPr>
          <p:cNvPicPr>
            <a:picLocks noChangeAspect="1"/>
          </p:cNvPicPr>
          <p:nvPr/>
        </p:nvPicPr>
        <p:blipFill>
          <a:blip r:embed="rId3"/>
          <a:stretch>
            <a:fillRect/>
          </a:stretch>
        </p:blipFill>
        <p:spPr>
          <a:xfrm>
            <a:off x="3118053" y="77932"/>
            <a:ext cx="3109499" cy="4987636"/>
          </a:xfrm>
          <a:prstGeom prst="rect">
            <a:avLst/>
          </a:prstGeom>
        </p:spPr>
      </p:pic>
    </p:spTree>
    <p:extLst>
      <p:ext uri="{BB962C8B-B14F-4D97-AF65-F5344CB8AC3E}">
        <p14:creationId xmlns:p14="http://schemas.microsoft.com/office/powerpoint/2010/main" val="3190020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C:</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6; Everyone has the right to recognition as a person before the law</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68" name="Google Shape;68;p14"/>
          <p:cNvPicPr preferRelativeResize="0"/>
          <p:nvPr/>
        </p:nvPicPr>
        <p:blipFill>
          <a:blip r:embed="rId4"/>
          <a:srcRect/>
          <a:stretch/>
        </p:blipFill>
        <p:spPr>
          <a:xfrm>
            <a:off x="5831140" y="152402"/>
            <a:ext cx="2517197" cy="3553689"/>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3706092"/>
            <a:ext cx="2985794" cy="230832"/>
          </a:xfrm>
          <a:prstGeom prst="rect">
            <a:avLst/>
          </a:prstGeom>
          <a:noFill/>
        </p:spPr>
        <p:txBody>
          <a:bodyPr wrap="square" rtlCol="0">
            <a:spAutoFit/>
          </a:bodyPr>
          <a:lstStyle/>
          <a:p>
            <a:r>
              <a:rPr lang="en-GB" sz="900" dirty="0"/>
              <a:t>Artwork by Emma Evans</a:t>
            </a:r>
          </a:p>
        </p:txBody>
      </p:sp>
      <p:pic>
        <p:nvPicPr>
          <p:cNvPr id="7" name="Picture 6">
            <a:extLst>
              <a:ext uri="{FF2B5EF4-FFF2-40B4-BE49-F238E27FC236}">
                <a16:creationId xmlns:a16="http://schemas.microsoft.com/office/drawing/2014/main" id="{7797115E-7944-32DC-1998-56119A693E9D}"/>
              </a:ext>
            </a:extLst>
          </p:cNvPr>
          <p:cNvPicPr>
            <a:picLocks noChangeAspect="1"/>
          </p:cNvPicPr>
          <p:nvPr/>
        </p:nvPicPr>
        <p:blipFill>
          <a:blip r:embed="rId5"/>
          <a:srcRect/>
          <a:stretch/>
        </p:blipFill>
        <p:spPr>
          <a:xfrm>
            <a:off x="6630302" y="1589808"/>
            <a:ext cx="2513698" cy="3553691"/>
          </a:xfrm>
          <a:prstGeom prst="rect">
            <a:avLst/>
          </a:prstGeom>
        </p:spPr>
      </p:pic>
    </p:spTree>
    <p:extLst>
      <p:ext uri="{BB962C8B-B14F-4D97-AF65-F5344CB8AC3E}">
        <p14:creationId xmlns:p14="http://schemas.microsoft.com/office/powerpoint/2010/main" val="2220118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Picture 1">
            <a:extLst>
              <a:ext uri="{FF2B5EF4-FFF2-40B4-BE49-F238E27FC236}">
                <a16:creationId xmlns:a16="http://schemas.microsoft.com/office/drawing/2014/main" id="{518E6CE9-3FC6-4AA9-368E-665C24272D93}"/>
              </a:ext>
            </a:extLst>
          </p:cNvPr>
          <p:cNvPicPr>
            <a:picLocks noChangeAspect="1"/>
          </p:cNvPicPr>
          <p:nvPr/>
        </p:nvPicPr>
        <p:blipFill>
          <a:blip r:embed="rId3"/>
          <a:stretch>
            <a:fillRect/>
          </a:stretch>
        </p:blipFill>
        <p:spPr>
          <a:xfrm>
            <a:off x="1483284" y="125554"/>
            <a:ext cx="6177432" cy="4179572"/>
          </a:xfrm>
          <a:prstGeom prst="rect">
            <a:avLst/>
          </a:prstGeom>
        </p:spPr>
      </p:pic>
    </p:spTree>
    <p:extLst>
      <p:ext uri="{BB962C8B-B14F-4D97-AF65-F5344CB8AC3E}">
        <p14:creationId xmlns:p14="http://schemas.microsoft.com/office/powerpoint/2010/main" val="2666864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Proxima Nova Semibold"/>
                <a:ea typeface="Proxima Nova Semibold"/>
                <a:cs typeface="Proxima Nova Semibold"/>
                <a:sym typeface="Proxima Nova Semibold"/>
              </a:rPr>
              <a:t>Statue of Emmeline Pankhurst, </a:t>
            </a:r>
            <a:br>
              <a:rPr lang="en-GB" dirty="0">
                <a:latin typeface="Proxima Nova Semibold"/>
                <a:ea typeface="Proxima Nova Semibold"/>
                <a:cs typeface="Proxima Nova Semibold"/>
                <a:sym typeface="Proxima Nova Semibold"/>
              </a:rPr>
            </a:br>
            <a:r>
              <a:rPr lang="en-GB" dirty="0">
                <a:latin typeface="Proxima Nova Semibold"/>
                <a:ea typeface="Proxima Nova Semibold"/>
                <a:cs typeface="Proxima Nova Semibold"/>
                <a:sym typeface="Proxima Nova Semibold"/>
              </a:rPr>
              <a:t>St Peter’s Square, Manchester</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282099"/>
            <a:ext cx="4759064" cy="3416400"/>
          </a:xfrm>
          <a:prstGeom prst="rect">
            <a:avLst/>
          </a:prstGeom>
        </p:spPr>
        <p:txBody>
          <a:bodyPr spcFirstLastPara="1" wrap="square" lIns="91425" tIns="91425" rIns="91425" bIns="91425" anchor="t" anchorCtr="0">
            <a:normAutofit/>
          </a:bodyPr>
          <a:lstStyle/>
          <a:p>
            <a:pPr>
              <a:buFont typeface="Arial" panose="020B0604020202020204" pitchFamily="34" charset="0"/>
              <a:buChar char="•"/>
            </a:pPr>
            <a:r>
              <a:rPr lang="en-GB" sz="1400" dirty="0"/>
              <a:t>Emmeline Pankhurst was born in Manchester in 1858.</a:t>
            </a:r>
          </a:p>
          <a:p>
            <a:pPr>
              <a:buFont typeface="Arial" panose="020B0604020202020204" pitchFamily="34" charset="0"/>
              <a:buChar char="•"/>
            </a:pPr>
            <a:r>
              <a:rPr lang="en-GB" sz="1400" dirty="0"/>
              <a:t>She was born into a highly educated family. Her grandfather had been present at the Peterloo Massacre. </a:t>
            </a:r>
          </a:p>
          <a:p>
            <a:pPr>
              <a:buFont typeface="Arial" panose="020B0604020202020204" pitchFamily="34" charset="0"/>
              <a:buChar char="•"/>
            </a:pPr>
            <a:r>
              <a:rPr lang="en-GB" sz="1400" dirty="0"/>
              <a:t>Her parents were supporters of women’s suffrage. She married Dr Richard Pankhurst in 1879.</a:t>
            </a:r>
          </a:p>
          <a:p>
            <a:pPr>
              <a:buFont typeface="Arial" panose="020B0604020202020204" pitchFamily="34" charset="0"/>
              <a:buChar char="•"/>
            </a:pPr>
            <a:r>
              <a:rPr lang="en-GB" sz="1400" dirty="0"/>
              <a:t>In 1903, with her daughter Christabel she held the first meeting of the WSPU, in Manchester.</a:t>
            </a:r>
          </a:p>
          <a:p>
            <a:pPr>
              <a:buFont typeface="Arial" panose="020B0604020202020204" pitchFamily="34" charset="0"/>
              <a:buChar char="•"/>
            </a:pPr>
            <a:r>
              <a:rPr lang="en-GB" sz="1400" dirty="0"/>
              <a:t>She turned to more militant tactics and was imprisoned several times.</a:t>
            </a:r>
          </a:p>
          <a:p>
            <a:pPr marL="0" lvl="0" indent="0" algn="l" rtl="0">
              <a:spcBef>
                <a:spcPts val="0"/>
              </a:spcBef>
              <a:spcAft>
                <a:spcPts val="1200"/>
              </a:spcAft>
              <a:buNone/>
            </a:pP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3" name="Picture 2">
            <a:extLst>
              <a:ext uri="{FF2B5EF4-FFF2-40B4-BE49-F238E27FC236}">
                <a16:creationId xmlns:a16="http://schemas.microsoft.com/office/drawing/2014/main" id="{AF0E7C36-B4E6-C0D7-8D51-315E3BCD0E1B}"/>
              </a:ext>
            </a:extLst>
          </p:cNvPr>
          <p:cNvPicPr>
            <a:picLocks noChangeAspect="1"/>
          </p:cNvPicPr>
          <p:nvPr/>
        </p:nvPicPr>
        <p:blipFill>
          <a:blip r:embed="rId4"/>
          <a:stretch>
            <a:fillRect/>
          </a:stretch>
        </p:blipFill>
        <p:spPr>
          <a:xfrm>
            <a:off x="5555122" y="865356"/>
            <a:ext cx="2928101" cy="3706668"/>
          </a:xfrm>
          <a:prstGeom prst="rect">
            <a:avLst/>
          </a:prstGeom>
        </p:spPr>
      </p:pic>
    </p:spTree>
    <p:extLst>
      <p:ext uri="{BB962C8B-B14F-4D97-AF65-F5344CB8AC3E}">
        <p14:creationId xmlns:p14="http://schemas.microsoft.com/office/powerpoint/2010/main" val="2625936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Proxima Nova Semibold"/>
                <a:ea typeface="Proxima Nova Semibold"/>
                <a:cs typeface="Proxima Nova Semibold"/>
                <a:sym typeface="Proxima Nova Semibold"/>
              </a:rPr>
              <a:t>Statue of Annie Kenney, </a:t>
            </a:r>
            <a:br>
              <a:rPr lang="en-GB" dirty="0">
                <a:latin typeface="Proxima Nova Semibold"/>
                <a:ea typeface="Proxima Nova Semibold"/>
                <a:cs typeface="Proxima Nova Semibold"/>
                <a:sym typeface="Proxima Nova Semibold"/>
              </a:rPr>
            </a:br>
            <a:r>
              <a:rPr lang="en-GB" dirty="0">
                <a:latin typeface="Proxima Nova Semibold"/>
                <a:ea typeface="Proxima Nova Semibold"/>
                <a:cs typeface="Proxima Nova Semibold"/>
                <a:sym typeface="Proxima Nova Semibold"/>
              </a:rPr>
              <a:t>Oldham, Greater Manchester</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553879" y="1282075"/>
            <a:ext cx="4759064" cy="3416400"/>
          </a:xfrm>
          <a:prstGeom prst="rect">
            <a:avLst/>
          </a:prstGeom>
        </p:spPr>
        <p:txBody>
          <a:bodyPr spcFirstLastPara="1" wrap="square" lIns="91425" tIns="91425" rIns="91425" bIns="91425" anchor="t" anchorCtr="0">
            <a:normAutofit fontScale="92500" lnSpcReduction="20000"/>
          </a:bodyPr>
          <a:lstStyle/>
          <a:p>
            <a:pPr>
              <a:buFont typeface="Arial" panose="020B0604020202020204" pitchFamily="34" charset="0"/>
              <a:buChar char="•"/>
            </a:pPr>
            <a:r>
              <a:rPr lang="en-GB" sz="1400" dirty="0"/>
              <a:t>Annie Kenney was the fifth of eleven children born to a family of mill workers in Lancashire.</a:t>
            </a:r>
          </a:p>
          <a:p>
            <a:pPr>
              <a:buFont typeface="Arial" panose="020B0604020202020204" pitchFamily="34" charset="0"/>
              <a:buChar char="•"/>
            </a:pPr>
            <a:r>
              <a:rPr lang="en-GB" sz="1400" dirty="0"/>
              <a:t>She only attended school for a few years and worked in the cotton mills from the age of 10.</a:t>
            </a:r>
          </a:p>
          <a:p>
            <a:pPr>
              <a:buFont typeface="Arial" panose="020B0604020202020204" pitchFamily="34" charset="0"/>
              <a:buChar char="•"/>
            </a:pPr>
            <a:r>
              <a:rPr lang="en-GB" sz="1400" dirty="0"/>
              <a:t>In 1905 she asks a question in Manchester Town Hall of Winston Churchill, “If you are elected, will you do your best to make Women’s Suffrage a government measure?” She is thrown out with Christabel Pankhurst – a policeman claims he has been spat at and they are placed in Strangeways prison for seven days.</a:t>
            </a:r>
          </a:p>
          <a:p>
            <a:pPr>
              <a:buFont typeface="Arial" panose="020B0604020202020204" pitchFamily="34" charset="0"/>
              <a:buChar char="•"/>
            </a:pPr>
            <a:r>
              <a:rPr lang="en-GB" sz="1400" dirty="0"/>
              <a:t>She was one of the few working class members of the WSPU so was asked to help run the organisation’s East End branch in London.</a:t>
            </a:r>
          </a:p>
          <a:p>
            <a:pPr>
              <a:buFont typeface="Arial" panose="020B0604020202020204" pitchFamily="34" charset="0"/>
              <a:buChar char="•"/>
            </a:pPr>
            <a:r>
              <a:rPr lang="en-GB" sz="1400" dirty="0"/>
              <a:t>She went to prison 13 times for her Suffragette Activism.</a:t>
            </a:r>
          </a:p>
          <a:p>
            <a:pPr>
              <a:buFont typeface="Arial" panose="020B0604020202020204" pitchFamily="34" charset="0"/>
              <a:buChar char="•"/>
            </a:pPr>
            <a:r>
              <a:rPr lang="en-GB" sz="1400" dirty="0"/>
              <a:t>In 1912 she defended herself in court with the speech “The Right to Rebel”.</a:t>
            </a:r>
          </a:p>
          <a:p>
            <a:pPr marL="0" lvl="0" indent="0" algn="l" rtl="0">
              <a:spcBef>
                <a:spcPts val="0"/>
              </a:spcBef>
              <a:spcAft>
                <a:spcPts val="1200"/>
              </a:spcAft>
              <a:buNone/>
            </a:pP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2" name="Picture 1">
            <a:extLst>
              <a:ext uri="{FF2B5EF4-FFF2-40B4-BE49-F238E27FC236}">
                <a16:creationId xmlns:a16="http://schemas.microsoft.com/office/drawing/2014/main" id="{3F2EB5A6-0D4D-4A18-9154-622C011430FD}"/>
              </a:ext>
            </a:extLst>
          </p:cNvPr>
          <p:cNvPicPr>
            <a:picLocks noChangeAspect="1"/>
          </p:cNvPicPr>
          <p:nvPr/>
        </p:nvPicPr>
        <p:blipFill>
          <a:blip r:embed="rId4"/>
          <a:stretch>
            <a:fillRect/>
          </a:stretch>
        </p:blipFill>
        <p:spPr>
          <a:xfrm>
            <a:off x="5666401" y="330490"/>
            <a:ext cx="2603433" cy="4528661"/>
          </a:xfrm>
          <a:prstGeom prst="rect">
            <a:avLst/>
          </a:prstGeom>
        </p:spPr>
      </p:pic>
    </p:spTree>
    <p:extLst>
      <p:ext uri="{BB962C8B-B14F-4D97-AF65-F5344CB8AC3E}">
        <p14:creationId xmlns:p14="http://schemas.microsoft.com/office/powerpoint/2010/main" val="987539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A:</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6; Everyone everywhere has the right to recognition as a person before the law</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68" name="Google Shape;68;p14"/>
          <p:cNvPicPr preferRelativeResize="0"/>
          <p:nvPr/>
        </p:nvPicPr>
        <p:blipFill>
          <a:blip r:embed="rId4"/>
          <a:srcRect/>
          <a:stretch/>
        </p:blipFill>
        <p:spPr>
          <a:xfrm>
            <a:off x="5738335" y="152401"/>
            <a:ext cx="2702808" cy="3553691"/>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3706092"/>
            <a:ext cx="2985794" cy="230832"/>
          </a:xfrm>
          <a:prstGeom prst="rect">
            <a:avLst/>
          </a:prstGeom>
          <a:noFill/>
        </p:spPr>
        <p:txBody>
          <a:bodyPr wrap="square" rtlCol="0">
            <a:spAutoFit/>
          </a:bodyPr>
          <a:lstStyle/>
          <a:p>
            <a:r>
              <a:rPr lang="en-GB" sz="900" dirty="0"/>
              <a:t>Artwork by Emma Evans</a:t>
            </a:r>
          </a:p>
        </p:txBody>
      </p:sp>
      <p:pic>
        <p:nvPicPr>
          <p:cNvPr id="3" name="Picture 2" descr="A cartoon characters on a black background&#10;&#10;Description automatically generated">
            <a:extLst>
              <a:ext uri="{FF2B5EF4-FFF2-40B4-BE49-F238E27FC236}">
                <a16:creationId xmlns:a16="http://schemas.microsoft.com/office/drawing/2014/main" id="{A948BF78-0BBD-8FCE-A071-CD26EE2D3C10}"/>
              </a:ext>
            </a:extLst>
          </p:cNvPr>
          <p:cNvPicPr>
            <a:picLocks noChangeAspect="1"/>
          </p:cNvPicPr>
          <p:nvPr/>
        </p:nvPicPr>
        <p:blipFill rotWithShape="1">
          <a:blip r:embed="rId5"/>
          <a:srcRect l="65932" t="67778"/>
          <a:stretch/>
        </p:blipFill>
        <p:spPr>
          <a:xfrm>
            <a:off x="7904541" y="3486150"/>
            <a:ext cx="1239459" cy="16573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Proxima Nova Semibold"/>
                <a:ea typeface="Proxima Nova Semibold"/>
                <a:cs typeface="Proxima Nova Semibold"/>
                <a:sym typeface="Proxima Nova Semibold"/>
              </a:rPr>
              <a:t>Princess Sophia </a:t>
            </a:r>
            <a:r>
              <a:rPr lang="en-GB" dirty="0" err="1">
                <a:latin typeface="Proxima Nova Semibold"/>
                <a:ea typeface="Proxima Nova Semibold"/>
                <a:cs typeface="Proxima Nova Semibold"/>
                <a:sym typeface="Proxima Nova Semibold"/>
              </a:rPr>
              <a:t>Duleep</a:t>
            </a:r>
            <a:r>
              <a:rPr lang="en-GB" dirty="0">
                <a:latin typeface="Proxima Nova Semibold"/>
                <a:ea typeface="Proxima Nova Semibold"/>
                <a:cs typeface="Proxima Nova Semibold"/>
                <a:sym typeface="Proxima Nova Semibold"/>
              </a:rPr>
              <a:t> Singh</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640547" y="1155624"/>
            <a:ext cx="4759064" cy="3416400"/>
          </a:xfrm>
          <a:prstGeom prst="rect">
            <a:avLst/>
          </a:prstGeom>
        </p:spPr>
        <p:txBody>
          <a:bodyPr spcFirstLastPara="1" wrap="square" lIns="91425" tIns="91425" rIns="91425" bIns="91425" anchor="t" anchorCtr="0">
            <a:normAutofit fontScale="85000" lnSpcReduction="20000"/>
          </a:bodyPr>
          <a:lstStyle/>
          <a:p>
            <a:pPr>
              <a:buFont typeface="Arial" panose="020B0604020202020204" pitchFamily="34" charset="0"/>
              <a:buChar char="•"/>
            </a:pPr>
            <a:r>
              <a:rPr lang="en-GB" sz="1400" dirty="0"/>
              <a:t>Sophia </a:t>
            </a:r>
            <a:r>
              <a:rPr lang="en-GB" sz="1400" dirty="0" err="1"/>
              <a:t>Duleep</a:t>
            </a:r>
            <a:r>
              <a:rPr lang="en-GB" sz="1400" dirty="0"/>
              <a:t> Singh was the daughter of the last Maharaja of the Sikh empire in Punjab and god daughter of Queen Victoria.</a:t>
            </a:r>
          </a:p>
          <a:p>
            <a:pPr>
              <a:buFont typeface="Arial" panose="020B0604020202020204" pitchFamily="34" charset="0"/>
              <a:buChar char="•"/>
            </a:pPr>
            <a:r>
              <a:rPr lang="en-GB" sz="1400" dirty="0"/>
              <a:t>She was a prominent member of the WSPU and in 1910 led from the front alongside Emmeline Pankhurst. She was part of the protestors who were assaulted by the police on Black Friday, 18 November 1910.</a:t>
            </a:r>
          </a:p>
          <a:p>
            <a:pPr>
              <a:buFont typeface="Arial" panose="020B0604020202020204" pitchFamily="34" charset="0"/>
              <a:buChar char="•"/>
            </a:pPr>
            <a:r>
              <a:rPr lang="en-GB" sz="1400" dirty="0"/>
              <a:t>She was not the only Indian suffragette – in 1911 an Indian Women’s Group took part in a march with 60,000 suffragettes.</a:t>
            </a:r>
          </a:p>
          <a:p>
            <a:pPr>
              <a:buFont typeface="Arial" panose="020B0604020202020204" pitchFamily="34" charset="0"/>
              <a:buChar char="•"/>
            </a:pPr>
            <a:r>
              <a:rPr lang="en-GB" sz="1400" dirty="0"/>
              <a:t>She was a member of the Women’s Tax Resistance League whose slogan was ‘No Vote, No Tax.’ She was prosecuted several times and some of her valuable possessions impounded.</a:t>
            </a:r>
          </a:p>
          <a:p>
            <a:pPr>
              <a:buFont typeface="Arial" panose="020B0604020202020204" pitchFamily="34" charset="0"/>
              <a:buChar char="•"/>
            </a:pPr>
            <a:r>
              <a:rPr lang="en-GB" sz="1400" dirty="0"/>
              <a:t>She would go outside of her apartment at Hampton Court Palace to protest for the right to vote.</a:t>
            </a:r>
          </a:p>
          <a:p>
            <a:pPr>
              <a:buFont typeface="Arial" panose="020B0604020202020204" pitchFamily="34" charset="0"/>
              <a:buChar char="•"/>
            </a:pPr>
            <a:r>
              <a:rPr lang="en-GB" sz="1400" dirty="0"/>
              <a:t>The vote was not extended to all women until 1928. </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2" name="Picture 1">
            <a:extLst>
              <a:ext uri="{FF2B5EF4-FFF2-40B4-BE49-F238E27FC236}">
                <a16:creationId xmlns:a16="http://schemas.microsoft.com/office/drawing/2014/main" id="{50F980B1-6617-F2A0-4A8E-390D66871487}"/>
              </a:ext>
            </a:extLst>
          </p:cNvPr>
          <p:cNvPicPr>
            <a:picLocks noChangeAspect="1"/>
          </p:cNvPicPr>
          <p:nvPr/>
        </p:nvPicPr>
        <p:blipFill>
          <a:blip r:embed="rId4"/>
          <a:stretch>
            <a:fillRect/>
          </a:stretch>
        </p:blipFill>
        <p:spPr>
          <a:xfrm>
            <a:off x="5637455" y="405342"/>
            <a:ext cx="2865998" cy="4293133"/>
          </a:xfrm>
          <a:prstGeom prst="rect">
            <a:avLst/>
          </a:prstGeom>
        </p:spPr>
      </p:pic>
    </p:spTree>
    <p:extLst>
      <p:ext uri="{BB962C8B-B14F-4D97-AF65-F5344CB8AC3E}">
        <p14:creationId xmlns:p14="http://schemas.microsoft.com/office/powerpoint/2010/main" val="3600694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Picture 2">
            <a:extLst>
              <a:ext uri="{FF2B5EF4-FFF2-40B4-BE49-F238E27FC236}">
                <a16:creationId xmlns:a16="http://schemas.microsoft.com/office/drawing/2014/main" id="{74B7E285-5D59-454F-1B49-1FB44CED1B13}"/>
              </a:ext>
            </a:extLst>
          </p:cNvPr>
          <p:cNvPicPr>
            <a:picLocks noChangeAspect="1"/>
          </p:cNvPicPr>
          <p:nvPr/>
        </p:nvPicPr>
        <p:blipFill>
          <a:blip r:embed="rId3"/>
          <a:stretch>
            <a:fillRect/>
          </a:stretch>
        </p:blipFill>
        <p:spPr>
          <a:xfrm>
            <a:off x="1113494" y="256309"/>
            <a:ext cx="6432903" cy="4285817"/>
          </a:xfrm>
          <a:prstGeom prst="rect">
            <a:avLst/>
          </a:prstGeom>
        </p:spPr>
      </p:pic>
    </p:spTree>
    <p:extLst>
      <p:ext uri="{BB962C8B-B14F-4D97-AF65-F5344CB8AC3E}">
        <p14:creationId xmlns:p14="http://schemas.microsoft.com/office/powerpoint/2010/main" val="329371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2" name="Picture 1">
            <a:extLst>
              <a:ext uri="{FF2B5EF4-FFF2-40B4-BE49-F238E27FC236}">
                <a16:creationId xmlns:a16="http://schemas.microsoft.com/office/drawing/2014/main" id="{62DCD492-071D-4B8C-1DC4-7AFE0C60741B}"/>
              </a:ext>
            </a:extLst>
          </p:cNvPr>
          <p:cNvPicPr>
            <a:picLocks noChangeAspect="1"/>
          </p:cNvPicPr>
          <p:nvPr/>
        </p:nvPicPr>
        <p:blipFill>
          <a:blip r:embed="rId3"/>
          <a:stretch>
            <a:fillRect/>
          </a:stretch>
        </p:blipFill>
        <p:spPr>
          <a:xfrm>
            <a:off x="299383" y="935182"/>
            <a:ext cx="8545234" cy="2956651"/>
          </a:xfrm>
          <a:prstGeom prst="rect">
            <a:avLst/>
          </a:prstGeom>
        </p:spPr>
      </p:pic>
    </p:spTree>
    <p:extLst>
      <p:ext uri="{BB962C8B-B14F-4D97-AF65-F5344CB8AC3E}">
        <p14:creationId xmlns:p14="http://schemas.microsoft.com/office/powerpoint/2010/main" val="1001664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42427" y="330270"/>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dirty="0"/>
              <a:t>Video Resources for Session </a:t>
            </a:r>
            <a:endParaRPr sz="6000" dirty="0"/>
          </a:p>
        </p:txBody>
      </p:sp>
      <p:sp>
        <p:nvSpPr>
          <p:cNvPr id="81" name="Google Shape;81;p16"/>
          <p:cNvSpPr txBox="1">
            <a:spLocks noGrp="1"/>
          </p:cNvSpPr>
          <p:nvPr>
            <p:ph type="body" idx="1"/>
          </p:nvPr>
        </p:nvSpPr>
        <p:spPr>
          <a:xfrm>
            <a:off x="242427" y="2293770"/>
            <a:ext cx="8520600" cy="567720"/>
          </a:xfrm>
          <a:prstGeom prst="rect">
            <a:avLst/>
          </a:prstGeom>
        </p:spPr>
        <p:txBody>
          <a:bodyPr spcFirstLastPara="1" wrap="square" lIns="91425" tIns="91425" rIns="91425" bIns="91425" anchor="t" anchorCtr="0">
            <a:normAutofit/>
          </a:bodyPr>
          <a:lstStyle/>
          <a:p>
            <a:pPr marL="0" indent="0">
              <a:buNone/>
            </a:pPr>
            <a:r>
              <a:rPr lang="en-GB" sz="1800" dirty="0">
                <a:hlinkClick r:id="rId3"/>
              </a:rPr>
              <a:t>https://youtu.be/2KtNykVXLss</a:t>
            </a:r>
            <a:endParaRPr lang="en-GB" sz="1800" dirty="0"/>
          </a:p>
          <a:p>
            <a:pPr marL="0" indent="0">
              <a:buNone/>
            </a:pPr>
            <a:endParaRPr lang="en-GB" sz="1800" dirty="0">
              <a:effectLst/>
              <a:latin typeface="Proxima Nova" panose="020B0604020202020204" charset="0"/>
              <a:ea typeface="Calibri" panose="020F0502020204030204" pitchFamily="34" charset="0"/>
            </a:endParaRPr>
          </a:p>
          <a:p>
            <a:pPr marL="0" lvl="0" indent="0" algn="ctr" rtl="0">
              <a:spcBef>
                <a:spcPts val="0"/>
              </a:spcBef>
              <a:spcAft>
                <a:spcPts val="1200"/>
              </a:spcAft>
              <a:buNone/>
            </a:pPr>
            <a:endParaRPr lang="en-GB" dirty="0"/>
          </a:p>
        </p:txBody>
      </p:sp>
      <p:sp>
        <p:nvSpPr>
          <p:cNvPr id="2" name="TextBox 1">
            <a:extLst>
              <a:ext uri="{FF2B5EF4-FFF2-40B4-BE49-F238E27FC236}">
                <a16:creationId xmlns:a16="http://schemas.microsoft.com/office/drawing/2014/main" id="{7E5D061E-5BEF-FDE1-4360-12BA21AD466E}"/>
              </a:ext>
            </a:extLst>
          </p:cNvPr>
          <p:cNvSpPr txBox="1"/>
          <p:nvPr/>
        </p:nvSpPr>
        <p:spPr>
          <a:xfrm>
            <a:off x="1198417" y="2998284"/>
            <a:ext cx="6871855" cy="1785104"/>
          </a:xfrm>
          <a:prstGeom prst="rect">
            <a:avLst/>
          </a:prstGeom>
          <a:noFill/>
        </p:spPr>
        <p:txBody>
          <a:bodyPr wrap="square" rtlCol="0">
            <a:spAutoFit/>
          </a:bodyPr>
          <a:lstStyle/>
          <a:p>
            <a:pPr marL="0" indent="0">
              <a:buNone/>
            </a:pPr>
            <a:r>
              <a:rPr lang="en-GB" sz="1100" dirty="0">
                <a:solidFill>
                  <a:srgbClr val="0303B8"/>
                </a:solidFill>
                <a:latin typeface="Proxima Nova" panose="020B0604020202020204" charset="0"/>
              </a:rPr>
              <a:t>This short video from the Welsh Parliament casts a light on The Women’s Suffrage Movement in Wales.</a:t>
            </a:r>
          </a:p>
          <a:p>
            <a:pPr marL="0" indent="0">
              <a:buNone/>
            </a:pPr>
            <a:r>
              <a:rPr lang="en-GB" sz="1100" dirty="0">
                <a:solidFill>
                  <a:srgbClr val="0303B8"/>
                </a:solidFill>
                <a:latin typeface="Proxima Nova" panose="020B0604020202020204" charset="0"/>
              </a:rPr>
              <a:t>Although the press focused mainly on the stories of the Suffragettes in London, there were campaigns in Wales with far more suffragists believing in peaceful action and changing things through constitutional means.</a:t>
            </a:r>
          </a:p>
          <a:p>
            <a:pPr marL="0" indent="0">
              <a:buNone/>
            </a:pPr>
            <a:endParaRPr lang="en-GB" sz="1100" dirty="0">
              <a:solidFill>
                <a:srgbClr val="0303B8"/>
              </a:solidFill>
              <a:latin typeface="Proxima Nova" panose="020B0604020202020204" charset="0"/>
            </a:endParaRPr>
          </a:p>
          <a:p>
            <a:pPr marL="0" indent="0">
              <a:buNone/>
            </a:pPr>
            <a:r>
              <a:rPr lang="en-GB" sz="1100" dirty="0">
                <a:solidFill>
                  <a:srgbClr val="0303B8"/>
                </a:solidFill>
                <a:latin typeface="Proxima Nova" panose="020B0604020202020204" charset="0"/>
              </a:rPr>
              <a:t>The Cardiff District Women’s Suffrage Society was the largest branch of the National Union of Women’s Suffrage Society outside of London.</a:t>
            </a:r>
          </a:p>
          <a:p>
            <a:pPr marL="0" indent="0">
              <a:buNone/>
            </a:pPr>
            <a:endParaRPr lang="en-GB" sz="1100" dirty="0">
              <a:solidFill>
                <a:srgbClr val="0303B8"/>
              </a:solidFill>
              <a:latin typeface="Proxima Nova" panose="020B0604020202020204" charset="0"/>
            </a:endParaRPr>
          </a:p>
          <a:p>
            <a:pPr marL="0" indent="0">
              <a:buNone/>
            </a:pPr>
            <a:r>
              <a:rPr lang="en-GB" sz="1100" dirty="0">
                <a:solidFill>
                  <a:srgbClr val="0303B8"/>
                </a:solidFill>
                <a:latin typeface="Proxima Nova" panose="020B0604020202020204" charset="0"/>
              </a:rPr>
              <a:t>Most of the women were well-connected, middle class women. Their annual report in 1911 demonstrates that they held a host of activities to raise awareness including fancy dress and a jumble sale.</a:t>
            </a:r>
          </a:p>
        </p:txBody>
      </p:sp>
    </p:spTree>
    <p:extLst>
      <p:ext uri="{BB962C8B-B14F-4D97-AF65-F5344CB8AC3E}">
        <p14:creationId xmlns:p14="http://schemas.microsoft.com/office/powerpoint/2010/main" val="3944227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3" name="Online Media 2" title="The Women's Suffrage Movement in Wales">
            <a:hlinkClick r:id="" action="ppaction://media"/>
            <a:extLst>
              <a:ext uri="{FF2B5EF4-FFF2-40B4-BE49-F238E27FC236}">
                <a16:creationId xmlns:a16="http://schemas.microsoft.com/office/drawing/2014/main" id="{741F1AE9-868F-071D-4D62-4B7802EDF2AC}"/>
              </a:ext>
            </a:extLst>
          </p:cNvPr>
          <p:cNvPicPr>
            <a:picLocks noRot="1" noChangeAspect="1"/>
          </p:cNvPicPr>
          <p:nvPr>
            <a:videoFile r:link="rId1"/>
          </p:nvPr>
        </p:nvPicPr>
        <p:blipFill>
          <a:blip r:embed="rId4"/>
          <a:stretch>
            <a:fillRect/>
          </a:stretch>
        </p:blipFill>
        <p:spPr>
          <a:xfrm>
            <a:off x="0" y="-11430"/>
            <a:ext cx="9123770" cy="5154930"/>
          </a:xfrm>
          <a:prstGeom prst="rect">
            <a:avLst/>
          </a:prstGeom>
        </p:spPr>
      </p:pic>
    </p:spTree>
    <p:extLst>
      <p:ext uri="{BB962C8B-B14F-4D97-AF65-F5344CB8AC3E}">
        <p14:creationId xmlns:p14="http://schemas.microsoft.com/office/powerpoint/2010/main" val="340131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Proxima Nova Semibold"/>
                <a:ea typeface="Proxima Nova Semibold"/>
                <a:cs typeface="Proxima Nova Semibold"/>
                <a:sym typeface="Proxima Nova Semibold"/>
              </a:rPr>
              <a:t>Scotland – National Records Archive</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640547" y="1155624"/>
            <a:ext cx="4759064" cy="3416400"/>
          </a:xfrm>
          <a:prstGeom prst="rect">
            <a:avLst/>
          </a:prstGeom>
        </p:spPr>
        <p:txBody>
          <a:bodyPr spcFirstLastPara="1" wrap="square" lIns="91425" tIns="91425" rIns="91425" bIns="91425" anchor="t" anchorCtr="0">
            <a:normAutofit/>
          </a:bodyPr>
          <a:lstStyle/>
          <a:p>
            <a:pPr>
              <a:buFont typeface="Arial" panose="020B0604020202020204" pitchFamily="34" charset="0"/>
              <a:buChar char="•"/>
            </a:pPr>
            <a:r>
              <a:rPr lang="en-GB" sz="1200" dirty="0"/>
              <a:t>In 1913, Ethel Moorhead was convicted of house-breaking and attempted arson. She was sentenced to eight months imprisonment. In 1914 she became the first woman to be force-fed in Scotland.</a:t>
            </a:r>
          </a:p>
          <a:p>
            <a:pPr>
              <a:buFont typeface="Arial" panose="020B0604020202020204" pitchFamily="34" charset="0"/>
              <a:buChar char="•"/>
            </a:pPr>
            <a:r>
              <a:rPr lang="en-GB" sz="1200" dirty="0"/>
              <a:t>Frances Gordon was convicted in Glasgow in 1914. She was sentenced to 12 months imprisonment. It was difficult to force-feed her in the normal way so the doctor chose to feed her ‘per bowel.’ This lasted for four days. On her release, it raised questions in the House of Commons and her appearance was described as “..like a famine victim – her skin brown, the bones of her face projecting, her eyes half closed, her voice a whisper, her lower lip sore, her hands quite cold, her pulse a thread.”</a:t>
            </a: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3" name="Picture 2">
            <a:extLst>
              <a:ext uri="{FF2B5EF4-FFF2-40B4-BE49-F238E27FC236}">
                <a16:creationId xmlns:a16="http://schemas.microsoft.com/office/drawing/2014/main" id="{9A35EECB-22B8-0359-D9AB-2947A3BB8F03}"/>
              </a:ext>
            </a:extLst>
          </p:cNvPr>
          <p:cNvPicPr>
            <a:picLocks noChangeAspect="1"/>
          </p:cNvPicPr>
          <p:nvPr/>
        </p:nvPicPr>
        <p:blipFill>
          <a:blip r:embed="rId4"/>
          <a:stretch>
            <a:fillRect/>
          </a:stretch>
        </p:blipFill>
        <p:spPr>
          <a:xfrm>
            <a:off x="5659709" y="1155624"/>
            <a:ext cx="3119424" cy="2356655"/>
          </a:xfrm>
          <a:prstGeom prst="rect">
            <a:avLst/>
          </a:prstGeom>
        </p:spPr>
      </p:pic>
    </p:spTree>
    <p:extLst>
      <p:ext uri="{BB962C8B-B14F-4D97-AF65-F5344CB8AC3E}">
        <p14:creationId xmlns:p14="http://schemas.microsoft.com/office/powerpoint/2010/main" val="4035155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latin typeface="Proxima Nova Semibold"/>
                <a:ea typeface="Proxima Nova Semibold"/>
                <a:cs typeface="Proxima Nova Semibold"/>
                <a:sym typeface="Proxima Nova Semibold"/>
              </a:rPr>
              <a:t>Northern Ireland and </a:t>
            </a:r>
            <a:br>
              <a:rPr lang="en-GB" dirty="0">
                <a:latin typeface="Proxima Nova Semibold"/>
                <a:ea typeface="Proxima Nova Semibold"/>
                <a:cs typeface="Proxima Nova Semibold"/>
                <a:sym typeface="Proxima Nova Semibold"/>
              </a:rPr>
            </a:br>
            <a:r>
              <a:rPr lang="en-GB" dirty="0">
                <a:latin typeface="Proxima Nova Semibold"/>
                <a:ea typeface="Proxima Nova Semibold"/>
                <a:cs typeface="Proxima Nova Semibold"/>
                <a:sym typeface="Proxima Nova Semibold"/>
              </a:rPr>
              <a:t>Republic of Ireland</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592663" y="1393413"/>
            <a:ext cx="4759064" cy="3416400"/>
          </a:xfrm>
          <a:prstGeom prst="rect">
            <a:avLst/>
          </a:prstGeom>
        </p:spPr>
        <p:txBody>
          <a:bodyPr spcFirstLastPara="1" wrap="square" lIns="91425" tIns="91425" rIns="91425" bIns="91425" anchor="t" anchorCtr="0">
            <a:normAutofit fontScale="92500"/>
          </a:bodyPr>
          <a:lstStyle/>
          <a:p>
            <a:pPr>
              <a:buFont typeface="Arial" panose="020B0604020202020204" pitchFamily="34" charset="0"/>
              <a:buChar char="•"/>
            </a:pPr>
            <a:r>
              <a:rPr lang="en-GB" sz="1100" dirty="0"/>
              <a:t>Northern Ireland and Republic of Ireland played a significant part in the women’s suffrage movement. A number of organisations were set up including Northern Ireland Society for Women’s Suffrage in Belfast and the Irish Women’s Suffrage &amp; Local Government Association in Ireland.</a:t>
            </a:r>
          </a:p>
          <a:p>
            <a:pPr>
              <a:buFont typeface="Arial" panose="020B0604020202020204" pitchFamily="34" charset="0"/>
              <a:buChar char="•"/>
            </a:pPr>
            <a:r>
              <a:rPr lang="en-GB" sz="1100" dirty="0"/>
              <a:t>One such group was the Irish Women’s Franchise League which was founded by a husband and wife Hanna and Francis Sheehy-Skeffington. They founded the first feminist newspaper in Ireland – the Irish Citizen.</a:t>
            </a:r>
          </a:p>
          <a:p>
            <a:pPr>
              <a:buFont typeface="Arial" panose="020B0604020202020204" pitchFamily="34" charset="0"/>
              <a:buChar char="•"/>
            </a:pPr>
            <a:r>
              <a:rPr lang="en-GB" sz="1100" dirty="0"/>
              <a:t>Emmeline and Christabel Pankhurst had a difficult relationship with the suffrage movements in Ireland due to their interference in the fight for Home Rule. Nevertheless, many groups raised the importance of highlighting the welfare of women in Ireland despite the predominant political pressure being on securing or defeating Home Rule.</a:t>
            </a:r>
          </a:p>
          <a:p>
            <a:pPr>
              <a:buFont typeface="Arial" panose="020B0604020202020204" pitchFamily="34" charset="0"/>
              <a:buChar char="•"/>
            </a:pPr>
            <a:r>
              <a:rPr lang="en-GB" sz="1100" dirty="0"/>
              <a:t>Countess Markievicz was a key figure in the battle for Home Rule and women’s suffrage. She was the first woman to win a seat at Westminster but refused to take it because of her opposition to the government and refusal to swear allegiance to the King.</a:t>
            </a: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2" name="Picture 1">
            <a:extLst>
              <a:ext uri="{FF2B5EF4-FFF2-40B4-BE49-F238E27FC236}">
                <a16:creationId xmlns:a16="http://schemas.microsoft.com/office/drawing/2014/main" id="{9503FCF7-82B4-D081-D284-A8068A85E075}"/>
              </a:ext>
            </a:extLst>
          </p:cNvPr>
          <p:cNvPicPr>
            <a:picLocks noChangeAspect="1"/>
          </p:cNvPicPr>
          <p:nvPr/>
        </p:nvPicPr>
        <p:blipFill>
          <a:blip r:embed="rId4"/>
          <a:stretch>
            <a:fillRect/>
          </a:stretch>
        </p:blipFill>
        <p:spPr>
          <a:xfrm>
            <a:off x="5632690" y="788304"/>
            <a:ext cx="3258005" cy="3962953"/>
          </a:xfrm>
          <a:prstGeom prst="rect">
            <a:avLst/>
          </a:prstGeom>
        </p:spPr>
      </p:pic>
    </p:spTree>
    <p:extLst>
      <p:ext uri="{BB962C8B-B14F-4D97-AF65-F5344CB8AC3E}">
        <p14:creationId xmlns:p14="http://schemas.microsoft.com/office/powerpoint/2010/main" val="357319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D:</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6; Everyone has the right to recognition as a person before the law</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68" name="Google Shape;68;p14"/>
          <p:cNvPicPr preferRelativeResize="0"/>
          <p:nvPr/>
        </p:nvPicPr>
        <p:blipFill>
          <a:blip r:embed="rId4"/>
          <a:srcRect/>
          <a:stretch/>
        </p:blipFill>
        <p:spPr>
          <a:xfrm>
            <a:off x="5831140" y="152402"/>
            <a:ext cx="2517197" cy="3553689"/>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3706092"/>
            <a:ext cx="29857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Arial"/>
                <a:cs typeface="Arial"/>
                <a:sym typeface="Arial"/>
              </a:rPr>
              <a:t>Artwork by Emma Evans</a:t>
            </a:r>
          </a:p>
        </p:txBody>
      </p:sp>
      <p:pic>
        <p:nvPicPr>
          <p:cNvPr id="7" name="Picture 6">
            <a:extLst>
              <a:ext uri="{FF2B5EF4-FFF2-40B4-BE49-F238E27FC236}">
                <a16:creationId xmlns:a16="http://schemas.microsoft.com/office/drawing/2014/main" id="{7797115E-7944-32DC-1998-56119A693E9D}"/>
              </a:ext>
            </a:extLst>
          </p:cNvPr>
          <p:cNvPicPr>
            <a:picLocks noChangeAspect="1"/>
          </p:cNvPicPr>
          <p:nvPr/>
        </p:nvPicPr>
        <p:blipFill>
          <a:blip r:embed="rId5"/>
          <a:srcRect/>
          <a:stretch/>
        </p:blipFill>
        <p:spPr>
          <a:xfrm>
            <a:off x="6630302" y="1589808"/>
            <a:ext cx="2513698" cy="3553691"/>
          </a:xfrm>
          <a:prstGeom prst="rect">
            <a:avLst/>
          </a:prstGeom>
        </p:spPr>
      </p:pic>
    </p:spTree>
    <p:extLst>
      <p:ext uri="{BB962C8B-B14F-4D97-AF65-F5344CB8AC3E}">
        <p14:creationId xmlns:p14="http://schemas.microsoft.com/office/powerpoint/2010/main" val="578712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7"/>
          <p:cNvSpPr txBox="1">
            <a:spLocks noGrp="1"/>
          </p:cNvSpPr>
          <p:nvPr>
            <p:ph type="body" idx="1"/>
          </p:nvPr>
        </p:nvSpPr>
        <p:spPr>
          <a:xfrm>
            <a:off x="845113" y="1302326"/>
            <a:ext cx="7453773" cy="3141857"/>
          </a:xfrm>
          <a:prstGeom prst="rect">
            <a:avLst/>
          </a:prstGeom>
        </p:spPr>
        <p:txBody>
          <a:bodyPr spcFirstLastPara="1" wrap="square" lIns="91425" tIns="91425" rIns="91425" bIns="91425" anchor="t" anchorCtr="0">
            <a:normAutofit fontScale="55000" lnSpcReduction="20000"/>
          </a:bodyPr>
          <a:lstStyle/>
          <a:p>
            <a:pPr>
              <a:lnSpc>
                <a:spcPct val="107000"/>
              </a:lnSpc>
              <a:spcAft>
                <a:spcPts val="800"/>
              </a:spcAft>
              <a:buFont typeface="Arial" panose="020B0604020202020204" pitchFamily="34" charset="0"/>
              <a:buChar char="•"/>
            </a:pPr>
            <a:r>
              <a:rPr lang="en-GB" sz="2800" dirty="0">
                <a:effectLst/>
                <a:latin typeface="Proxima Nova" panose="020B0604020202020204" charset="0"/>
                <a:ea typeface="Calibri" panose="020F0502020204030204" pitchFamily="34" charset="0"/>
              </a:rPr>
              <a:t>Article 5: No one shall be subject to torture or to cruel, inhuman or degrading treatment or punishment.</a:t>
            </a:r>
          </a:p>
          <a:p>
            <a:pPr>
              <a:lnSpc>
                <a:spcPct val="107000"/>
              </a:lnSpc>
              <a:spcAft>
                <a:spcPts val="800"/>
              </a:spcAft>
              <a:buFont typeface="Arial" panose="020B0604020202020204" pitchFamily="34" charset="0"/>
              <a:buChar char="•"/>
            </a:pPr>
            <a:r>
              <a:rPr lang="en-GB" sz="2800" dirty="0">
                <a:effectLst/>
                <a:latin typeface="Proxima Nova" panose="020B0604020202020204" charset="0"/>
                <a:ea typeface="Calibri" panose="020F0502020204030204" pitchFamily="34" charset="0"/>
              </a:rPr>
              <a:t>Article 6: Everyone everywhere has the right to recognition as a person before the law.</a:t>
            </a:r>
          </a:p>
          <a:p>
            <a:pPr>
              <a:lnSpc>
                <a:spcPct val="107000"/>
              </a:lnSpc>
              <a:spcAft>
                <a:spcPts val="800"/>
              </a:spcAft>
              <a:buFont typeface="Arial" panose="020B0604020202020204" pitchFamily="34" charset="0"/>
              <a:buChar char="•"/>
            </a:pPr>
            <a:r>
              <a:rPr lang="en-GB" sz="2800" dirty="0">
                <a:effectLst/>
                <a:latin typeface="Proxima Nova" panose="020B0604020202020204" charset="0"/>
                <a:ea typeface="Calibri" panose="020F0502020204030204" pitchFamily="34" charset="0"/>
              </a:rPr>
              <a:t>Article 10: Everyone charged with a crime is entitled to a fair and public hearing by an independent and impartial tribunal.</a:t>
            </a:r>
          </a:p>
          <a:p>
            <a:pPr>
              <a:lnSpc>
                <a:spcPct val="107000"/>
              </a:lnSpc>
              <a:spcAft>
                <a:spcPts val="800"/>
              </a:spcAft>
              <a:buFont typeface="Arial" panose="020B0604020202020204" pitchFamily="34" charset="0"/>
              <a:buChar char="•"/>
            </a:pPr>
            <a:r>
              <a:rPr lang="en-GB" sz="2800" dirty="0">
                <a:effectLst/>
                <a:latin typeface="Proxima Nova" panose="020B0604020202020204" charset="0"/>
                <a:ea typeface="Calibri" panose="020F0502020204030204" pitchFamily="34" charset="0"/>
              </a:rPr>
              <a:t>Article 20: Everyone has the right to freedom of peaceful assembly and association.</a:t>
            </a:r>
          </a:p>
          <a:p>
            <a:pPr>
              <a:lnSpc>
                <a:spcPct val="107000"/>
              </a:lnSpc>
              <a:spcAft>
                <a:spcPts val="800"/>
              </a:spcAft>
              <a:buFont typeface="Arial" panose="020B0604020202020204" pitchFamily="34" charset="0"/>
              <a:buChar char="•"/>
            </a:pPr>
            <a:r>
              <a:rPr lang="en-GB" sz="2800" dirty="0">
                <a:effectLst/>
                <a:latin typeface="Proxima Nova" panose="020B0604020202020204" charset="0"/>
                <a:ea typeface="Calibri" panose="020F0502020204030204" pitchFamily="34" charset="0"/>
              </a:rPr>
              <a:t>Article 21: Everyone has a right to take part in the government of their country. The will of the people shall be the basis of the authority of the government</a:t>
            </a:r>
          </a:p>
        </p:txBody>
      </p:sp>
      <p:sp>
        <p:nvSpPr>
          <p:cNvPr id="4" name="Google Shape;86;p17">
            <a:extLst>
              <a:ext uri="{FF2B5EF4-FFF2-40B4-BE49-F238E27FC236}">
                <a16:creationId xmlns:a16="http://schemas.microsoft.com/office/drawing/2014/main" id="{2DF1092A-B3B4-6FB7-0685-9C39D0D6A70A}"/>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Universal Declaration of Human Rights 1948</a:t>
            </a:r>
            <a:endParaRPr dirty="0"/>
          </a:p>
        </p:txBody>
      </p:sp>
    </p:spTree>
    <p:extLst>
      <p:ext uri="{BB962C8B-B14F-4D97-AF65-F5344CB8AC3E}">
        <p14:creationId xmlns:p14="http://schemas.microsoft.com/office/powerpoint/2010/main" val="2329681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7"/>
          <p:cNvSpPr txBox="1">
            <a:spLocks noGrp="1"/>
          </p:cNvSpPr>
          <p:nvPr>
            <p:ph type="body" idx="1"/>
          </p:nvPr>
        </p:nvSpPr>
        <p:spPr>
          <a:xfrm>
            <a:off x="969790" y="949035"/>
            <a:ext cx="7453773" cy="3141857"/>
          </a:xfrm>
          <a:prstGeom prst="rect">
            <a:avLst/>
          </a:prstGeom>
        </p:spPr>
        <p:txBody>
          <a:bodyPr spcFirstLastPara="1" wrap="square" lIns="91425" tIns="91425" rIns="91425" bIns="91425" anchor="t" anchorCtr="0">
            <a:normAutofit/>
          </a:bodyPr>
          <a:lstStyle/>
          <a:p>
            <a:pPr marL="0" indent="0">
              <a:buNone/>
            </a:pPr>
            <a:r>
              <a:rPr lang="en-GB" sz="2800" dirty="0"/>
              <a:t>“… in our civil war people have suffered, but you cannot make omelettes without breaking eggs; you cannot have civil war without damage to do something. The great thing is to see that no more damage is done than is absolutely necessary…..”</a:t>
            </a:r>
          </a:p>
        </p:txBody>
      </p:sp>
    </p:spTree>
    <p:extLst>
      <p:ext uri="{BB962C8B-B14F-4D97-AF65-F5344CB8AC3E}">
        <p14:creationId xmlns:p14="http://schemas.microsoft.com/office/powerpoint/2010/main" val="1226396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1" name="Picture 10">
            <a:extLst>
              <a:ext uri="{FF2B5EF4-FFF2-40B4-BE49-F238E27FC236}">
                <a16:creationId xmlns:a16="http://schemas.microsoft.com/office/drawing/2014/main" id="{F574603D-58EE-9881-BBBA-583F67E73EE0}"/>
              </a:ext>
            </a:extLst>
          </p:cNvPr>
          <p:cNvPicPr>
            <a:picLocks noChangeAspect="1"/>
          </p:cNvPicPr>
          <p:nvPr/>
        </p:nvPicPr>
        <p:blipFill>
          <a:blip r:embed="rId3"/>
          <a:stretch>
            <a:fillRect/>
          </a:stretch>
        </p:blipFill>
        <p:spPr>
          <a:xfrm>
            <a:off x="1615043" y="235527"/>
            <a:ext cx="5789221" cy="432261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E:</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20; Everyone has the right to freedom of peaceful assembly and association</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4231416"/>
            <a:ext cx="29857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Arial"/>
                <a:cs typeface="Arial"/>
                <a:sym typeface="Arial"/>
              </a:rPr>
              <a:t>Artwork by Emma Evans</a:t>
            </a:r>
          </a:p>
        </p:txBody>
      </p:sp>
      <p:pic>
        <p:nvPicPr>
          <p:cNvPr id="7" name="Picture 6">
            <a:extLst>
              <a:ext uri="{FF2B5EF4-FFF2-40B4-BE49-F238E27FC236}">
                <a16:creationId xmlns:a16="http://schemas.microsoft.com/office/drawing/2014/main" id="{7797115E-7944-32DC-1998-56119A693E9D}"/>
              </a:ext>
            </a:extLst>
          </p:cNvPr>
          <p:cNvPicPr>
            <a:picLocks noChangeAspect="1"/>
          </p:cNvPicPr>
          <p:nvPr/>
        </p:nvPicPr>
        <p:blipFill>
          <a:blip r:embed="rId4"/>
          <a:srcRect/>
          <a:stretch/>
        </p:blipFill>
        <p:spPr>
          <a:xfrm>
            <a:off x="6630302" y="1589808"/>
            <a:ext cx="2513697" cy="3553691"/>
          </a:xfrm>
          <a:prstGeom prst="rect">
            <a:avLst/>
          </a:prstGeom>
        </p:spPr>
      </p:pic>
      <p:pic>
        <p:nvPicPr>
          <p:cNvPr id="3" name="Picture 2">
            <a:extLst>
              <a:ext uri="{FF2B5EF4-FFF2-40B4-BE49-F238E27FC236}">
                <a16:creationId xmlns:a16="http://schemas.microsoft.com/office/drawing/2014/main" id="{14E63B97-DF59-296F-6BB2-DD2C239D1C83}"/>
              </a:ext>
            </a:extLst>
          </p:cNvPr>
          <p:cNvPicPr>
            <a:picLocks noChangeAspect="1"/>
          </p:cNvPicPr>
          <p:nvPr/>
        </p:nvPicPr>
        <p:blipFill>
          <a:blip r:embed="rId5"/>
          <a:stretch>
            <a:fillRect/>
          </a:stretch>
        </p:blipFill>
        <p:spPr>
          <a:xfrm>
            <a:off x="5680364" y="494258"/>
            <a:ext cx="2621498" cy="3706092"/>
          </a:xfrm>
          <a:prstGeom prst="rect">
            <a:avLst/>
          </a:prstGeom>
        </p:spPr>
      </p:pic>
    </p:spTree>
    <p:extLst>
      <p:ext uri="{BB962C8B-B14F-4D97-AF65-F5344CB8AC3E}">
        <p14:creationId xmlns:p14="http://schemas.microsoft.com/office/powerpoint/2010/main" val="620256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Militant Action or Terrorism?</a:t>
            </a:r>
            <a:endParaRPr dirty="0"/>
          </a:p>
        </p:txBody>
      </p:sp>
      <p:sp>
        <p:nvSpPr>
          <p:cNvPr id="87" name="Google Shape;87;p17"/>
          <p:cNvSpPr txBox="1">
            <a:spLocks noGrp="1"/>
          </p:cNvSpPr>
          <p:nvPr>
            <p:ph type="body" idx="1"/>
          </p:nvPr>
        </p:nvSpPr>
        <p:spPr>
          <a:xfrm>
            <a:off x="685771" y="914397"/>
            <a:ext cx="7453773" cy="3141857"/>
          </a:xfrm>
          <a:prstGeom prst="rect">
            <a:avLst/>
          </a:prstGeom>
        </p:spPr>
        <p:txBody>
          <a:bodyPr spcFirstLastPara="1" wrap="square" lIns="91425" tIns="91425" rIns="91425" bIns="91425" anchor="t" anchorCtr="0">
            <a:noAutofit/>
          </a:bodyPr>
          <a:lstStyle/>
          <a:p>
            <a:pPr>
              <a:buFont typeface="Arial" panose="020B0604020202020204" pitchFamily="34" charset="0"/>
              <a:buChar char="•"/>
            </a:pPr>
            <a:r>
              <a:rPr lang="en-GB" sz="1200" dirty="0"/>
              <a:t>Dr Fern Riddell is a historian. In articles held in the National Archives and the British Library she identifies some actions which she believes has not been talked about enough in our history of the suffragettes. She is not passing a judgement on these actions – rather saying we should know and understand that they happened.</a:t>
            </a:r>
          </a:p>
          <a:p>
            <a:pPr>
              <a:buFont typeface="Arial" panose="020B0604020202020204" pitchFamily="34" charset="0"/>
              <a:buChar char="•"/>
            </a:pPr>
            <a:r>
              <a:rPr lang="en-GB" sz="1200" dirty="0"/>
              <a:t>Between 1912-1914 militant action reached its peak with regular arson attacks, window-smashing campaigns and targeting of MPs’ houses.</a:t>
            </a:r>
          </a:p>
          <a:p>
            <a:pPr>
              <a:buFont typeface="Arial" panose="020B0604020202020204" pitchFamily="34" charset="0"/>
              <a:buChar char="•"/>
            </a:pPr>
            <a:r>
              <a:rPr lang="en-GB" sz="1200" dirty="0"/>
              <a:t>In May 1913 there were 52 attacks, both arson and bombings. People planted bombs that were going to explode later.</a:t>
            </a:r>
          </a:p>
          <a:p>
            <a:pPr>
              <a:buFont typeface="Arial" panose="020B0604020202020204" pitchFamily="34" charset="0"/>
              <a:buChar char="•"/>
            </a:pPr>
            <a:r>
              <a:rPr lang="en-GB" sz="1200" dirty="0"/>
              <a:t>They left incendiary devices in churches, in trains and took out the communication from telegraph and telephone wires between London and Glasgow.</a:t>
            </a:r>
          </a:p>
          <a:p>
            <a:pPr>
              <a:buFont typeface="Arial" panose="020B0604020202020204" pitchFamily="34" charset="0"/>
              <a:buChar char="•"/>
            </a:pPr>
            <a:r>
              <a:rPr lang="en-GB" sz="1200" dirty="0"/>
              <a:t>They had chemical attacks such as attempting to throw powder that would irritate the eyes, nose and throat at the Prime Minister.</a:t>
            </a:r>
          </a:p>
          <a:p>
            <a:pPr>
              <a:buFont typeface="Arial" panose="020B0604020202020204" pitchFamily="34" charset="0"/>
              <a:buChar char="•"/>
            </a:pPr>
            <a:r>
              <a:rPr lang="en-GB" sz="1200" dirty="0"/>
              <a:t>Postmen were injured by the phosphorus that was sent in the post.</a:t>
            </a:r>
          </a:p>
          <a:p>
            <a:pPr>
              <a:buFont typeface="Arial" panose="020B0604020202020204" pitchFamily="34" charset="0"/>
              <a:buChar char="•"/>
            </a:pPr>
            <a:r>
              <a:rPr lang="en-GB" sz="1200" dirty="0"/>
              <a:t>In Dublin, three women tried to throw an axe at the Prime Minister.</a:t>
            </a:r>
          </a:p>
          <a:p>
            <a:pPr>
              <a:buFont typeface="Arial" panose="020B0604020202020204" pitchFamily="34" charset="0"/>
              <a:buChar char="•"/>
            </a:pPr>
            <a:r>
              <a:rPr lang="en-GB" sz="1200" dirty="0"/>
              <a:t>They believed they were soldiers in a war. They were soldiers. Christabel Pankhurst wrote that, “If men use explosives and bombs for their own purpose, they call it war, and that the throwing of a bomb that destroys other people is then described as a glorious and heroic deed. Why should a woman not make use of the same weapons as men? It is not only war we have declared, we are fighting a revolution.”</a:t>
            </a:r>
          </a:p>
        </p:txBody>
      </p:sp>
    </p:spTree>
    <p:extLst>
      <p:ext uri="{BB962C8B-B14F-4D97-AF65-F5344CB8AC3E}">
        <p14:creationId xmlns:p14="http://schemas.microsoft.com/office/powerpoint/2010/main" val="3457751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98661"/>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Statue of Millicent Garrett Fawcett,</a:t>
            </a:r>
            <a:br>
              <a:rPr lang="en-GB" dirty="0"/>
            </a:br>
            <a:r>
              <a:rPr lang="en-GB" dirty="0"/>
              <a:t>Parliament Square, London</a:t>
            </a:r>
            <a:endParaRPr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678348" y="1113350"/>
            <a:ext cx="4759064" cy="3416400"/>
          </a:xfrm>
          <a:prstGeom prst="rect">
            <a:avLst/>
          </a:prstGeom>
        </p:spPr>
        <p:txBody>
          <a:bodyPr spcFirstLastPara="1" wrap="square" lIns="91425" tIns="91425" rIns="91425" bIns="91425" anchor="t" anchorCtr="0">
            <a:normAutofit fontScale="92500" lnSpcReduction="20000"/>
          </a:bodyPr>
          <a:lstStyle/>
          <a:p>
            <a:pPr>
              <a:buFont typeface="Arial" panose="020B0604020202020204" pitchFamily="34" charset="0"/>
              <a:buChar char="•"/>
            </a:pPr>
            <a:r>
              <a:rPr lang="en-GB" sz="1100" dirty="0"/>
              <a:t>Millicent Fawcett grew up, like Emmeline Pankhurst, in a highly educated household. Her sister, Elizabeth Garrett became the first woman to gain a medical qualification in the UK.</a:t>
            </a:r>
          </a:p>
          <a:p>
            <a:pPr>
              <a:buFont typeface="Arial" panose="020B0604020202020204" pitchFamily="34" charset="0"/>
              <a:buChar char="•"/>
            </a:pPr>
            <a:r>
              <a:rPr lang="en-GB" sz="1100" dirty="0"/>
              <a:t>Millicent married an MP, Henry Fawcett, who believed in women’s suffrage. He was a Cambridge Professor of political economy.</a:t>
            </a:r>
          </a:p>
          <a:p>
            <a:pPr>
              <a:buFont typeface="Arial" panose="020B0604020202020204" pitchFamily="34" charset="0"/>
              <a:buChar char="•"/>
            </a:pPr>
            <a:r>
              <a:rPr lang="en-GB" sz="1100" dirty="0"/>
              <a:t>She backed many causes before becoming President of the NUWSS such as curbing child abuse by raising the age of consent.</a:t>
            </a:r>
          </a:p>
          <a:p>
            <a:pPr>
              <a:buFont typeface="Arial" panose="020B0604020202020204" pitchFamily="34" charset="0"/>
              <a:buChar char="•"/>
            </a:pPr>
            <a:r>
              <a:rPr lang="en-GB" sz="1100" dirty="0"/>
              <a:t>The NUWSS was the largest of the suffrage societies with more than 50,000 members and was in favour of bringing about change through constitutional change such as lobbying MPs, peaceful marches and petitioning. Some criticism could be that they spent so long lobbying Parliament that the movement sacrificed opportunities to mobilise mass support through the rest of the country.</a:t>
            </a:r>
          </a:p>
          <a:p>
            <a:pPr>
              <a:buFont typeface="Arial" panose="020B0604020202020204" pitchFamily="34" charset="0"/>
              <a:buChar char="•"/>
            </a:pPr>
            <a:r>
              <a:rPr lang="en-GB" sz="1100" dirty="0"/>
              <a:t>She was committed to law and order but when WSPU committed militant acts she continued to maintain that the government was responsible for provoking women to break the law and that their sentences were excessive. She was not charismatic like Emmeline Pankhurst but was a persuasive speaker.</a:t>
            </a:r>
          </a:p>
          <a:p>
            <a:pPr>
              <a:buFont typeface="Arial" panose="020B0604020202020204" pitchFamily="34" charset="0"/>
              <a:buChar char="•"/>
            </a:pPr>
            <a:r>
              <a:rPr lang="en-GB" sz="1100" dirty="0"/>
              <a:t>Like Emmeline Pankhurst she was a patriot who believed in the war but recognised, through her relationship with the Prime Minister, an opportunity to use the war to negotiate to bring about votes for those men who could not vote and women over the age of 30.</a:t>
            </a: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2" name="Picture 1">
            <a:extLst>
              <a:ext uri="{FF2B5EF4-FFF2-40B4-BE49-F238E27FC236}">
                <a16:creationId xmlns:a16="http://schemas.microsoft.com/office/drawing/2014/main" id="{5A719FE8-B97C-7B19-28B1-17D001D346DD}"/>
              </a:ext>
            </a:extLst>
          </p:cNvPr>
          <p:cNvPicPr>
            <a:picLocks noChangeAspect="1"/>
          </p:cNvPicPr>
          <p:nvPr/>
        </p:nvPicPr>
        <p:blipFill>
          <a:blip r:embed="rId4"/>
          <a:stretch>
            <a:fillRect/>
          </a:stretch>
        </p:blipFill>
        <p:spPr>
          <a:xfrm>
            <a:off x="6153027" y="885825"/>
            <a:ext cx="2571750" cy="3371850"/>
          </a:xfrm>
          <a:prstGeom prst="rect">
            <a:avLst/>
          </a:prstGeom>
        </p:spPr>
      </p:pic>
    </p:spTree>
    <p:extLst>
      <p:ext uri="{BB962C8B-B14F-4D97-AF65-F5344CB8AC3E}">
        <p14:creationId xmlns:p14="http://schemas.microsoft.com/office/powerpoint/2010/main" val="757941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dirty="0"/>
              <a:t>The Action is the Reaction – </a:t>
            </a:r>
            <a:r>
              <a:rPr lang="en-GB" dirty="0"/>
              <a:t>Matthew Bolton</a:t>
            </a:r>
            <a:endParaRPr dirty="0"/>
          </a:p>
        </p:txBody>
      </p:sp>
      <p:sp>
        <p:nvSpPr>
          <p:cNvPr id="87" name="Google Shape;87;p17"/>
          <p:cNvSpPr txBox="1">
            <a:spLocks noGrp="1"/>
          </p:cNvSpPr>
          <p:nvPr>
            <p:ph type="body" idx="1"/>
          </p:nvPr>
        </p:nvSpPr>
        <p:spPr>
          <a:xfrm>
            <a:off x="630353" y="1427016"/>
            <a:ext cx="7453773" cy="3141857"/>
          </a:xfrm>
          <a:prstGeom prst="rect">
            <a:avLst/>
          </a:prstGeom>
        </p:spPr>
        <p:txBody>
          <a:bodyPr spcFirstLastPara="1" wrap="square" lIns="91425" tIns="91425" rIns="91425" bIns="91425" anchor="t" anchorCtr="0">
            <a:normAutofit/>
          </a:bodyPr>
          <a:lstStyle/>
          <a:p>
            <a:pPr marL="0" indent="0">
              <a:buNone/>
            </a:pPr>
            <a:r>
              <a:rPr lang="en-GB" sz="1600" dirty="0"/>
              <a:t>“If you want change, you need power. You build up power through relationships with other people based on common self-interests. You break the big problems you share down into specific issues – and then you’re ready for action. Action is what turns people power into change.</a:t>
            </a:r>
          </a:p>
          <a:p>
            <a:pPr marL="0" indent="0">
              <a:buNone/>
            </a:pPr>
            <a:endParaRPr lang="en-GB" sz="1600" dirty="0"/>
          </a:p>
          <a:p>
            <a:pPr marL="0" indent="0">
              <a:buNone/>
            </a:pPr>
            <a:r>
              <a:rPr lang="en-GB" sz="1600" dirty="0"/>
              <a:t>People often hear ‘action’ and they think ‘protest’. But protest sounds like you’re reacting to someone else’s agenda – they have the power, they are calling the shots, and the people scramble together a protest….Action is different. Action means the people have a plan.”</a:t>
            </a:r>
          </a:p>
        </p:txBody>
      </p:sp>
    </p:spTree>
    <p:extLst>
      <p:ext uri="{BB962C8B-B14F-4D97-AF65-F5344CB8AC3E}">
        <p14:creationId xmlns:p14="http://schemas.microsoft.com/office/powerpoint/2010/main" val="3821470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F:</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a:t>
            </a:r>
            <a:r>
              <a:rPr lang="en-GB" dirty="0"/>
              <a:t>6</a:t>
            </a:r>
            <a:r>
              <a:rPr lang="en-GB" dirty="0">
                <a:latin typeface="Proxima Nova"/>
                <a:ea typeface="Proxima Nova"/>
                <a:cs typeface="Proxima Nova"/>
                <a:sym typeface="Proxima Nova"/>
              </a:rPr>
              <a:t>; Everyone has the right to </a:t>
            </a:r>
            <a:r>
              <a:rPr lang="en-GB" dirty="0" err="1">
                <a:latin typeface="Proxima Nova"/>
                <a:ea typeface="Proxima Nova"/>
                <a:cs typeface="Proxima Nova"/>
                <a:sym typeface="Proxima Nova"/>
              </a:rPr>
              <a:t>recfreedom</a:t>
            </a:r>
            <a:r>
              <a:rPr lang="en-GB" dirty="0">
                <a:latin typeface="Proxima Nova"/>
                <a:ea typeface="Proxima Nova"/>
                <a:cs typeface="Proxima Nova"/>
                <a:sym typeface="Proxima Nova"/>
              </a:rPr>
              <a:t> of peaceful assembly and association</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4231416"/>
            <a:ext cx="298579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0" cap="none" spc="0" normalizeH="0" baseline="0" noProof="0" dirty="0">
                <a:ln>
                  <a:noFill/>
                </a:ln>
                <a:solidFill>
                  <a:srgbClr val="000000"/>
                </a:solidFill>
                <a:effectLst/>
                <a:uLnTx/>
                <a:uFillTx/>
                <a:latin typeface="Arial"/>
                <a:cs typeface="Arial"/>
                <a:sym typeface="Arial"/>
              </a:rPr>
              <a:t>Artwork by Emma Evans</a:t>
            </a:r>
          </a:p>
        </p:txBody>
      </p:sp>
      <p:pic>
        <p:nvPicPr>
          <p:cNvPr id="7" name="Picture 6">
            <a:extLst>
              <a:ext uri="{FF2B5EF4-FFF2-40B4-BE49-F238E27FC236}">
                <a16:creationId xmlns:a16="http://schemas.microsoft.com/office/drawing/2014/main" id="{7797115E-7944-32DC-1998-56119A693E9D}"/>
              </a:ext>
            </a:extLst>
          </p:cNvPr>
          <p:cNvPicPr>
            <a:picLocks noChangeAspect="1"/>
          </p:cNvPicPr>
          <p:nvPr/>
        </p:nvPicPr>
        <p:blipFill>
          <a:blip r:embed="rId4"/>
          <a:srcRect/>
          <a:stretch/>
        </p:blipFill>
        <p:spPr>
          <a:xfrm>
            <a:off x="6630302" y="1589808"/>
            <a:ext cx="2513697" cy="3553690"/>
          </a:xfrm>
          <a:prstGeom prst="rect">
            <a:avLst/>
          </a:prstGeom>
        </p:spPr>
      </p:pic>
      <p:pic>
        <p:nvPicPr>
          <p:cNvPr id="3" name="Picture 2">
            <a:extLst>
              <a:ext uri="{FF2B5EF4-FFF2-40B4-BE49-F238E27FC236}">
                <a16:creationId xmlns:a16="http://schemas.microsoft.com/office/drawing/2014/main" id="{14E63B97-DF59-296F-6BB2-DD2C239D1C83}"/>
              </a:ext>
            </a:extLst>
          </p:cNvPr>
          <p:cNvPicPr>
            <a:picLocks noChangeAspect="1"/>
          </p:cNvPicPr>
          <p:nvPr/>
        </p:nvPicPr>
        <p:blipFill>
          <a:blip r:embed="rId5"/>
          <a:srcRect/>
          <a:stretch/>
        </p:blipFill>
        <p:spPr>
          <a:xfrm>
            <a:off x="5680364" y="496835"/>
            <a:ext cx="2621498" cy="3700938"/>
          </a:xfrm>
          <a:prstGeom prst="rect">
            <a:avLst/>
          </a:prstGeom>
        </p:spPr>
      </p:pic>
    </p:spTree>
    <p:extLst>
      <p:ext uri="{BB962C8B-B14F-4D97-AF65-F5344CB8AC3E}">
        <p14:creationId xmlns:p14="http://schemas.microsoft.com/office/powerpoint/2010/main" val="3941819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dirty="0"/>
              <a:t>Links for Session F</a:t>
            </a:r>
            <a:endParaRPr dirty="0"/>
          </a:p>
        </p:txBody>
      </p:sp>
      <p:sp>
        <p:nvSpPr>
          <p:cNvPr id="87" name="Google Shape;87;p17"/>
          <p:cNvSpPr txBox="1">
            <a:spLocks noGrp="1"/>
          </p:cNvSpPr>
          <p:nvPr>
            <p:ph type="body" idx="1"/>
          </p:nvPr>
        </p:nvSpPr>
        <p:spPr>
          <a:xfrm>
            <a:off x="630353" y="1427016"/>
            <a:ext cx="7453773" cy="3141857"/>
          </a:xfrm>
          <a:prstGeom prst="rect">
            <a:avLst/>
          </a:prstGeom>
        </p:spPr>
        <p:txBody>
          <a:bodyPr spcFirstLastPara="1" wrap="square" lIns="91425" tIns="91425" rIns="91425" bIns="91425" anchor="t" anchorCtr="0">
            <a:normAutofit/>
          </a:bodyPr>
          <a:lstStyle/>
          <a:p>
            <a:pPr>
              <a:buFont typeface="Arial" panose="020B0604020202020204" pitchFamily="34" charset="0"/>
              <a:buChar char="•"/>
            </a:pPr>
            <a:r>
              <a:rPr lang="en-GB" dirty="0">
                <a:latin typeface="Proxima Nova" panose="020B0604020202020204" charset="0"/>
                <a:hlinkClick r:id="rId3">
                  <a:extLst>
                    <a:ext uri="{A12FA001-AC4F-418D-AE19-62706E023703}">
                      <ahyp:hlinkClr xmlns:ahyp="http://schemas.microsoft.com/office/drawing/2018/hyperlinkcolor" val="tx"/>
                    </a:ext>
                  </a:extLst>
                </a:hlinkClick>
              </a:rPr>
              <a:t>https://www.theguardian.com/commentisfree/2023/apr/18/voter-id-poor-marginalised-publicity</a:t>
            </a:r>
            <a:br>
              <a:rPr lang="en-GB" dirty="0">
                <a:latin typeface="Proxima Nova" panose="020B0604020202020204" charset="0"/>
              </a:rPr>
            </a:br>
            <a:endParaRPr lang="en-GB" dirty="0">
              <a:latin typeface="Proxima Nova" panose="020B0604020202020204" charset="0"/>
            </a:endParaRPr>
          </a:p>
          <a:p>
            <a:pPr>
              <a:buFont typeface="Arial" panose="020B0604020202020204" pitchFamily="34" charset="0"/>
              <a:buChar char="•"/>
            </a:pPr>
            <a:r>
              <a:rPr lang="en-GB" sz="1400" u="sng" dirty="0">
                <a:effectLst/>
                <a:latin typeface="Proxima Nova" panose="020B0604020202020204" charset="0"/>
                <a:ea typeface="Calibri" panose="020F0502020204030204" pitchFamily="34" charset="0"/>
                <a:hlinkClick r:id="rId4">
                  <a:extLst>
                    <a:ext uri="{A12FA001-AC4F-418D-AE19-62706E023703}">
                      <ahyp:hlinkClr xmlns:ahyp="http://schemas.microsoft.com/office/drawing/2018/hyperlinkcolor" val="tx"/>
                    </a:ext>
                  </a:extLst>
                </a:hlinkClick>
              </a:rPr>
              <a:t>https://mcb.org.uk/local-elections-2023-voter-id-and-face-coverings/</a:t>
            </a:r>
            <a:br>
              <a:rPr lang="en-GB" sz="1400" u="sng" dirty="0">
                <a:effectLst/>
                <a:latin typeface="Proxima Nova" panose="020B0604020202020204" charset="0"/>
                <a:ea typeface="Calibri" panose="020F0502020204030204" pitchFamily="34" charset="0"/>
              </a:rPr>
            </a:br>
            <a:endParaRPr lang="en-GB" sz="1400" dirty="0">
              <a:effectLst/>
              <a:latin typeface="Proxima Nova" panose="020B0604020202020204" charset="0"/>
              <a:ea typeface="Calibri" panose="020F0502020204030204" pitchFamily="34" charset="0"/>
            </a:endParaRPr>
          </a:p>
          <a:p>
            <a:pPr>
              <a:buFont typeface="Arial" panose="020B0604020202020204" pitchFamily="34" charset="0"/>
              <a:buChar char="•"/>
            </a:pPr>
            <a:r>
              <a:rPr lang="en-GB" sz="1400" u="sng" dirty="0">
                <a:effectLst/>
                <a:latin typeface="Proxima Nova" panose="020B0604020202020204" charset="0"/>
                <a:ea typeface="Calibri" panose="020F0502020204030204" pitchFamily="34" charset="0"/>
                <a:hlinkClick r:id="rId5">
                  <a:extLst>
                    <a:ext uri="{A12FA001-AC4F-418D-AE19-62706E023703}">
                      <ahyp:hlinkClr xmlns:ahyp="http://schemas.microsoft.com/office/drawing/2018/hyperlinkcolor" val="tx"/>
                    </a:ext>
                  </a:extLst>
                </a:hlinkClick>
              </a:rPr>
              <a:t>https://apnews.com/article/britain-voter-id-law-election-f37dd97f35c9b1cf815ccc87f2a8e016</a:t>
            </a:r>
            <a:br>
              <a:rPr lang="en-GB" sz="1400" u="sng" dirty="0">
                <a:effectLst/>
                <a:latin typeface="Proxima Nova" panose="020B0604020202020204" charset="0"/>
                <a:ea typeface="Calibri" panose="020F0502020204030204" pitchFamily="34" charset="0"/>
              </a:rPr>
            </a:br>
            <a:endParaRPr lang="en-GB" sz="1400" u="sng" dirty="0">
              <a:effectLst/>
              <a:latin typeface="Proxima Nova" panose="020B0604020202020204" charset="0"/>
              <a:ea typeface="Calibri" panose="020F0502020204030204" pitchFamily="34" charset="0"/>
            </a:endParaRPr>
          </a:p>
          <a:p>
            <a:pPr>
              <a:buFont typeface="Arial" panose="020B0604020202020204" pitchFamily="34" charset="0"/>
              <a:buChar char="•"/>
            </a:pPr>
            <a:r>
              <a:rPr lang="en-GB" sz="1400" u="sng" dirty="0">
                <a:effectLst/>
                <a:latin typeface="Proxima Nova" panose="020B0604020202020204" charset="0"/>
                <a:ea typeface="Calibri" panose="020F0502020204030204" pitchFamily="34" charset="0"/>
                <a:hlinkClick r:id="rId6">
                  <a:extLst>
                    <a:ext uri="{A12FA001-AC4F-418D-AE19-62706E023703}">
                      <ahyp:hlinkClr xmlns:ahyp="http://schemas.microsoft.com/office/drawing/2018/hyperlinkcolor" val="tx"/>
                    </a:ext>
                  </a:extLst>
                </a:hlinkClick>
              </a:rPr>
              <a:t>https://www.historic-newspapers.co.uk/womens-suffrage-timeline/</a:t>
            </a:r>
            <a:endParaRPr lang="en-GB" sz="1400" dirty="0">
              <a:effectLst/>
              <a:latin typeface="Proxima Nova" panose="020B0604020202020204" charset="0"/>
              <a:ea typeface="Calibri" panose="020F0502020204030204" pitchFamily="34" charset="0"/>
            </a:endParaRPr>
          </a:p>
        </p:txBody>
      </p:sp>
    </p:spTree>
    <p:extLst>
      <p:ext uri="{BB962C8B-B14F-4D97-AF65-F5344CB8AC3E}">
        <p14:creationId xmlns:p14="http://schemas.microsoft.com/office/powerpoint/2010/main" val="3978419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dirty="0"/>
              <a:t>Barriers that may still exist for Women in </a:t>
            </a:r>
            <a:r>
              <a:rPr lang="en-GB" dirty="0"/>
              <a:t>V</a:t>
            </a:r>
            <a:r>
              <a:rPr lang="en-GB" sz="2800" dirty="0"/>
              <a:t>oting </a:t>
            </a:r>
            <a:br>
              <a:rPr lang="en-GB" sz="2800" dirty="0"/>
            </a:br>
            <a:r>
              <a:rPr lang="en-GB" sz="2800" dirty="0"/>
              <a:t>– United Nations Women</a:t>
            </a:r>
            <a:endParaRPr dirty="0"/>
          </a:p>
        </p:txBody>
      </p:sp>
      <p:sp>
        <p:nvSpPr>
          <p:cNvPr id="87" name="Google Shape;87;p17"/>
          <p:cNvSpPr txBox="1">
            <a:spLocks noGrp="1"/>
          </p:cNvSpPr>
          <p:nvPr>
            <p:ph type="body" idx="1"/>
          </p:nvPr>
        </p:nvSpPr>
        <p:spPr>
          <a:xfrm>
            <a:off x="630353" y="1427016"/>
            <a:ext cx="7453773" cy="3141857"/>
          </a:xfrm>
          <a:prstGeom prst="rect">
            <a:avLst/>
          </a:prstGeom>
        </p:spPr>
        <p:txBody>
          <a:bodyPr spcFirstLastPara="1" wrap="square" lIns="91425" tIns="91425" rIns="91425" bIns="91425" anchor="t" anchorCtr="0">
            <a:normAutofit fontScale="92500" lnSpcReduction="10000"/>
          </a:bodyPr>
          <a:lstStyle/>
          <a:p>
            <a:pPr algn="just">
              <a:buFont typeface="Arial" panose="020B0604020202020204" pitchFamily="34" charset="0"/>
              <a:buChar char="•"/>
            </a:pPr>
            <a:r>
              <a:rPr lang="en-GB" sz="1400" b="0" i="0" dirty="0">
                <a:effectLst/>
                <a:latin typeface="Proxima Nova" panose="020B0604020202020204" charset="0"/>
              </a:rPr>
              <a:t>Traditional gender roles, gender-based stereotypes and discriminatory attitudes and norms.</a:t>
            </a:r>
          </a:p>
          <a:p>
            <a:pPr algn="just">
              <a:buFont typeface="Arial" panose="020B0604020202020204" pitchFamily="34" charset="0"/>
              <a:buChar char="•"/>
            </a:pPr>
            <a:r>
              <a:rPr lang="en-GB" sz="1400" b="0" i="0" dirty="0">
                <a:effectLst/>
                <a:latin typeface="Proxima Nova" panose="020B0604020202020204" charset="0"/>
              </a:rPr>
              <a:t>Lack of ID and documentation required for voter registration, registration </a:t>
            </a:r>
            <a:r>
              <a:rPr lang="en-GB" sz="1400" b="0" i="0" dirty="0" err="1">
                <a:effectLst/>
                <a:latin typeface="Proxima Nova" panose="020B0604020202020204" charset="0"/>
              </a:rPr>
              <a:t>centers</a:t>
            </a:r>
            <a:r>
              <a:rPr lang="en-GB" sz="1400" b="0" i="0" dirty="0">
                <a:effectLst/>
                <a:latin typeface="Proxima Nova" panose="020B0604020202020204" charset="0"/>
              </a:rPr>
              <a:t> that are not accessible, near or open in adequate time and lack of information and awareness about voter registration procedures.</a:t>
            </a:r>
          </a:p>
          <a:p>
            <a:pPr algn="just">
              <a:buFont typeface="Arial" panose="020B0604020202020204" pitchFamily="34" charset="0"/>
              <a:buChar char="•"/>
            </a:pPr>
            <a:r>
              <a:rPr lang="en-GB" sz="1400" b="0" i="0" dirty="0">
                <a:effectLst/>
                <a:latin typeface="Proxima Nova" panose="020B0604020202020204" charset="0"/>
              </a:rPr>
              <a:t>Lack of information and awareness about voting, electoral processes, and overall political rights. </a:t>
            </a:r>
          </a:p>
          <a:p>
            <a:pPr algn="just">
              <a:buFont typeface="Arial" panose="020B0604020202020204" pitchFamily="34" charset="0"/>
              <a:buChar char="•"/>
            </a:pPr>
            <a:r>
              <a:rPr lang="en-GB" sz="1400" b="0" i="0" dirty="0">
                <a:effectLst/>
                <a:latin typeface="Proxima Nova" panose="020B0604020202020204" charset="0"/>
              </a:rPr>
              <a:t>Insufficient targeted civic and voter education programs, or lack of access to existing ones.</a:t>
            </a:r>
          </a:p>
          <a:p>
            <a:pPr algn="just">
              <a:buFont typeface="Arial" panose="020B0604020202020204" pitchFamily="34" charset="0"/>
              <a:buChar char="•"/>
            </a:pPr>
            <a:r>
              <a:rPr lang="en-GB" sz="1400" b="0" i="0" dirty="0">
                <a:effectLst/>
                <a:latin typeface="Proxima Nova" panose="020B0604020202020204" charset="0"/>
              </a:rPr>
              <a:t>Location of polling stations.</a:t>
            </a:r>
          </a:p>
          <a:p>
            <a:pPr algn="just">
              <a:buFont typeface="Arial" panose="020B0604020202020204" pitchFamily="34" charset="0"/>
              <a:buChar char="•"/>
            </a:pPr>
            <a:r>
              <a:rPr lang="en-GB" sz="1400" b="0" i="0" dirty="0">
                <a:effectLst/>
                <a:latin typeface="Proxima Nova" panose="020B0604020202020204" charset="0"/>
              </a:rPr>
              <a:t>Lack of effective procedures to ensure vote secrecy.</a:t>
            </a:r>
          </a:p>
          <a:p>
            <a:pPr algn="just">
              <a:buFont typeface="Arial" panose="020B0604020202020204" pitchFamily="34" charset="0"/>
              <a:buChar char="•"/>
            </a:pPr>
            <a:r>
              <a:rPr lang="en-GB" sz="1400" b="0" i="0" dirty="0">
                <a:effectLst/>
                <a:latin typeface="Proxima Nova" panose="020B0604020202020204" charset="0"/>
              </a:rPr>
              <a:t>Family voting and pressure from family and community on the exercise of their political rights.</a:t>
            </a:r>
          </a:p>
          <a:p>
            <a:pPr algn="just">
              <a:buFont typeface="Arial" panose="020B0604020202020204" pitchFamily="34" charset="0"/>
              <a:buChar char="•"/>
            </a:pPr>
            <a:r>
              <a:rPr lang="en-GB" sz="1400" b="0" i="0" dirty="0">
                <a:effectLst/>
                <a:latin typeface="Proxima Nova" panose="020B0604020202020204" charset="0"/>
              </a:rPr>
              <a:t>Invasive identification procedures (for transgender voters, voters wearing a veil, etc.)</a:t>
            </a:r>
          </a:p>
          <a:p>
            <a:pPr algn="just">
              <a:buFont typeface="Arial" panose="020B0604020202020204" pitchFamily="34" charset="0"/>
              <a:buChar char="•"/>
            </a:pPr>
            <a:r>
              <a:rPr lang="en-GB" sz="1400" b="0" i="0" dirty="0">
                <a:effectLst/>
                <a:latin typeface="Proxima Nova" panose="020B0604020202020204" charset="0"/>
              </a:rPr>
              <a:t>The perception of politics as “dirty”.</a:t>
            </a:r>
          </a:p>
          <a:p>
            <a:pPr algn="just">
              <a:buFont typeface="Arial" panose="020B0604020202020204" pitchFamily="34" charset="0"/>
              <a:buChar char="•"/>
            </a:pPr>
            <a:r>
              <a:rPr lang="en-GB" sz="1400" b="0" i="0" dirty="0">
                <a:effectLst/>
                <a:latin typeface="Proxima Nova" panose="020B0604020202020204" charset="0"/>
              </a:rPr>
              <a:t>Violence from within and outside the household</a:t>
            </a:r>
          </a:p>
        </p:txBody>
      </p:sp>
    </p:spTree>
    <p:extLst>
      <p:ext uri="{BB962C8B-B14F-4D97-AF65-F5344CB8AC3E}">
        <p14:creationId xmlns:p14="http://schemas.microsoft.com/office/powerpoint/2010/main" val="2474909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10" name="Picture 9">
            <a:extLst>
              <a:ext uri="{FF2B5EF4-FFF2-40B4-BE49-F238E27FC236}">
                <a16:creationId xmlns:a16="http://schemas.microsoft.com/office/drawing/2014/main" id="{AD0FBBC1-536A-B1EC-5087-E520AF16DC33}"/>
              </a:ext>
            </a:extLst>
          </p:cNvPr>
          <p:cNvPicPr>
            <a:picLocks noChangeAspect="1"/>
          </p:cNvPicPr>
          <p:nvPr/>
        </p:nvPicPr>
        <p:blipFill>
          <a:blip r:embed="rId3"/>
          <a:stretch>
            <a:fillRect/>
          </a:stretch>
        </p:blipFill>
        <p:spPr>
          <a:xfrm>
            <a:off x="1432612" y="214745"/>
            <a:ext cx="5803790" cy="4341235"/>
          </a:xfrm>
          <a:prstGeom prst="rect">
            <a:avLst/>
          </a:prstGeom>
        </p:spPr>
      </p:pic>
    </p:spTree>
    <p:extLst>
      <p:ext uri="{BB962C8B-B14F-4D97-AF65-F5344CB8AC3E}">
        <p14:creationId xmlns:p14="http://schemas.microsoft.com/office/powerpoint/2010/main" val="230373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Words You Need to Know</a:t>
            </a:r>
            <a:endParaRPr dirty="0"/>
          </a:p>
        </p:txBody>
      </p:sp>
      <p:sp>
        <p:nvSpPr>
          <p:cNvPr id="87" name="Google Shape;87;p17"/>
          <p:cNvSpPr txBox="1">
            <a:spLocks noGrp="1"/>
          </p:cNvSpPr>
          <p:nvPr>
            <p:ph type="body" idx="1"/>
          </p:nvPr>
        </p:nvSpPr>
        <p:spPr>
          <a:xfrm>
            <a:off x="630354" y="1427016"/>
            <a:ext cx="3999900" cy="3141857"/>
          </a:xfrm>
          <a:prstGeom prst="rect">
            <a:avLst/>
          </a:prstGeom>
        </p:spPr>
        <p:txBody>
          <a:bodyPr spcFirstLastPara="1" wrap="square" lIns="91425" tIns="91425" rIns="91425" bIns="91425" anchor="t" anchorCtr="0">
            <a:normAutofit fontScale="62500" lnSpcReduction="20000"/>
          </a:bodyPr>
          <a:lstStyle/>
          <a:p>
            <a:pPr>
              <a:buFont typeface="Arial" panose="020B0604020202020204" pitchFamily="34" charset="0"/>
              <a:buChar char="•"/>
            </a:pPr>
            <a:r>
              <a:rPr lang="en-GB" sz="1800" b="1" i="0" dirty="0">
                <a:effectLst/>
                <a:latin typeface="Proxima Nova" panose="020B0604020202020204" charset="0"/>
              </a:rPr>
              <a:t>Suffrage</a:t>
            </a:r>
            <a:r>
              <a:rPr lang="en-GB" sz="1800" b="0" i="0" dirty="0">
                <a:effectLst/>
                <a:latin typeface="Proxima Nova" panose="020B0604020202020204" charset="0"/>
              </a:rPr>
              <a:t> – means the right to vote, especially in a political election</a:t>
            </a:r>
          </a:p>
          <a:p>
            <a:pPr>
              <a:buFont typeface="Arial" panose="020B0604020202020204" pitchFamily="34" charset="0"/>
              <a:buChar char="•"/>
            </a:pPr>
            <a:endParaRPr lang="en-GB" sz="1800" dirty="0">
              <a:latin typeface="Proxima Nova" panose="020B0604020202020204" charset="0"/>
            </a:endParaRPr>
          </a:p>
          <a:p>
            <a:pPr>
              <a:buFont typeface="Arial" panose="020B0604020202020204" pitchFamily="34" charset="0"/>
              <a:buChar char="•"/>
            </a:pPr>
            <a:r>
              <a:rPr lang="en-GB" sz="1800" b="1" i="0" dirty="0">
                <a:effectLst/>
                <a:latin typeface="Proxima Nova" panose="020B0604020202020204" charset="0"/>
              </a:rPr>
              <a:t>Suffragists</a:t>
            </a:r>
            <a:r>
              <a:rPr lang="en-GB" sz="1800" b="0" i="0" dirty="0">
                <a:effectLst/>
                <a:latin typeface="Proxima Nova" panose="020B0604020202020204" charset="0"/>
              </a:rPr>
              <a:t> – originally meant a person advocating that the right to vote be extended to more people, especially to women</a:t>
            </a:r>
            <a:br>
              <a:rPr lang="en-GB" sz="1800" b="0" i="0" dirty="0">
                <a:effectLst/>
                <a:latin typeface="Proxima Nova" panose="020B0604020202020204" charset="0"/>
              </a:rPr>
            </a:br>
            <a:endParaRPr lang="en-GB" sz="1800" b="0" i="0" dirty="0">
              <a:effectLst/>
              <a:latin typeface="Proxima Nova" panose="020B0604020202020204" charset="0"/>
            </a:endParaRPr>
          </a:p>
          <a:p>
            <a:pPr>
              <a:buFont typeface="Arial" panose="020B0604020202020204" pitchFamily="34" charset="0"/>
              <a:buChar char="•"/>
            </a:pPr>
            <a:r>
              <a:rPr lang="en-GB" sz="1800" b="1" i="0" dirty="0">
                <a:effectLst/>
                <a:latin typeface="Proxima Nova" panose="020B0604020202020204" charset="0"/>
              </a:rPr>
              <a:t>Suffragette</a:t>
            </a:r>
            <a:r>
              <a:rPr lang="en-GB" sz="1800" b="0" i="0" dirty="0">
                <a:effectLst/>
                <a:latin typeface="Proxima Nova" panose="020B0604020202020204" charset="0"/>
              </a:rPr>
              <a:t> – was initially used as a sexist insult and was first used a British Dail Mail male reporter in 1906 to belittle the suffragists. It was to imply they were silly, or something to be ridiculed or have more sense. </a:t>
            </a:r>
            <a:br>
              <a:rPr lang="en-GB" sz="1800" b="0" i="0" dirty="0">
                <a:effectLst/>
                <a:latin typeface="Proxima Nova" panose="020B0604020202020204" charset="0"/>
              </a:rPr>
            </a:br>
            <a:endParaRPr lang="en-GB" sz="1800" b="0" i="0" dirty="0">
              <a:effectLst/>
              <a:latin typeface="Proxima Nova" panose="020B0604020202020204" charset="0"/>
            </a:endParaRPr>
          </a:p>
          <a:p>
            <a:pPr>
              <a:buFont typeface="Arial" panose="020B0604020202020204" pitchFamily="34" charset="0"/>
              <a:buChar char="•"/>
            </a:pPr>
            <a:r>
              <a:rPr lang="en-GB" sz="1800" dirty="0">
                <a:latin typeface="Proxima Nova" panose="020B0604020202020204" charset="0"/>
              </a:rPr>
              <a:t>In the UK, the women's movement co-opted the phrase suffragette although in other areas in the world it is still seen as an insult. UK parliament describe the terms the following way:</a:t>
            </a:r>
            <a:endParaRPr lang="en-GB" sz="1800" b="0" i="0" dirty="0">
              <a:effectLst/>
              <a:latin typeface="Proxima Nova" panose="020B0604020202020204" charset="0"/>
            </a:endParaRPr>
          </a:p>
        </p:txBody>
      </p:sp>
      <p:sp>
        <p:nvSpPr>
          <p:cNvPr id="88" name="Google Shape;88;p17"/>
          <p:cNvSpPr txBox="1">
            <a:spLocks noGrp="1"/>
          </p:cNvSpPr>
          <p:nvPr>
            <p:ph type="body" idx="2"/>
          </p:nvPr>
        </p:nvSpPr>
        <p:spPr>
          <a:xfrm>
            <a:off x="4832400" y="1427017"/>
            <a:ext cx="3999900" cy="3141858"/>
          </a:xfrm>
          <a:prstGeom prst="rect">
            <a:avLst/>
          </a:prstGeom>
        </p:spPr>
        <p:txBody>
          <a:bodyPr spcFirstLastPara="1" wrap="square" lIns="91425" tIns="91425" rIns="91425" bIns="91425" anchor="t" anchorCtr="0">
            <a:normAutofit lnSpcReduction="10000"/>
          </a:bodyPr>
          <a:lstStyle/>
          <a:p>
            <a:pPr marL="0" indent="0">
              <a:buNone/>
            </a:pPr>
            <a:r>
              <a:rPr lang="en-GB" sz="1300" i="1" dirty="0">
                <a:latin typeface="Proxima Nova" panose="020B0604020202020204" charset="0"/>
              </a:rPr>
              <a:t>Before 1918 no women were allowed to vote in parliamentary elections. In the early 20th century there were two main groups active in the campaign for women's suffrage, a term used to describe the right to vote.</a:t>
            </a:r>
          </a:p>
          <a:p>
            <a:pPr marL="0" indent="0">
              <a:buNone/>
            </a:pPr>
            <a:endParaRPr lang="en-GB" sz="1300" i="1" dirty="0">
              <a:latin typeface="Proxima Nova" panose="020B0604020202020204" charset="0"/>
            </a:endParaRPr>
          </a:p>
          <a:p>
            <a:pPr marL="0" indent="0">
              <a:buNone/>
            </a:pPr>
            <a:r>
              <a:rPr lang="en-GB" sz="1300" i="1" dirty="0">
                <a:latin typeface="Proxima Nova" panose="020B0604020202020204" charset="0"/>
              </a:rPr>
              <a:t>These two groups were the 'suffragists' who campaigned using peaceful methods such as lobbying, and the 'suffragettes' who were determined to win the right to vote for women by any means. Their militant campaigning sometimes included unlawful and violent acts which attracted much publicity.</a:t>
            </a:r>
          </a:p>
          <a:p>
            <a:pPr marL="0" lvl="0" indent="0" algn="l" rtl="0">
              <a:spcBef>
                <a:spcPts val="0"/>
              </a:spcBef>
              <a:spcAft>
                <a:spcPts val="1200"/>
              </a:spcAft>
              <a:buNone/>
            </a:pPr>
            <a:endParaRPr sz="1800" dirty="0">
              <a:latin typeface="Proxima Nova" panose="020B0604020202020204" charset="0"/>
            </a:endParaRPr>
          </a:p>
        </p:txBody>
      </p:sp>
    </p:spTree>
    <p:extLst>
      <p:ext uri="{BB962C8B-B14F-4D97-AF65-F5344CB8AC3E}">
        <p14:creationId xmlns:p14="http://schemas.microsoft.com/office/powerpoint/2010/main" val="355803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a:t>Key Questions to Consider From the Text</a:t>
            </a:r>
            <a:endParaRPr dirty="0"/>
          </a:p>
        </p:txBody>
      </p:sp>
      <p:sp>
        <p:nvSpPr>
          <p:cNvPr id="87" name="Google Shape;87;p17"/>
          <p:cNvSpPr txBox="1">
            <a:spLocks noGrp="1"/>
          </p:cNvSpPr>
          <p:nvPr>
            <p:ph type="body" idx="1"/>
          </p:nvPr>
        </p:nvSpPr>
        <p:spPr>
          <a:xfrm>
            <a:off x="630353" y="1427016"/>
            <a:ext cx="7453773" cy="3141857"/>
          </a:xfrm>
          <a:prstGeom prst="rect">
            <a:avLst/>
          </a:prstGeom>
        </p:spPr>
        <p:txBody>
          <a:bodyPr spcFirstLastPara="1" wrap="square" lIns="91425" tIns="91425" rIns="91425" bIns="91425" anchor="t" anchorCtr="0">
            <a:normAutofit/>
          </a:bodyPr>
          <a:lstStyle/>
          <a:p>
            <a:pPr>
              <a:buFont typeface="Arial" panose="020B0604020202020204" pitchFamily="34" charset="0"/>
              <a:buChar char="•"/>
            </a:pPr>
            <a:r>
              <a:rPr lang="en-GB" dirty="0">
                <a:latin typeface="Proxima Nova" panose="020B0604020202020204" charset="0"/>
              </a:rPr>
              <a:t>What does Emmeline Pankhurst mean by suffrage? </a:t>
            </a:r>
          </a:p>
          <a:p>
            <a:pPr>
              <a:buFont typeface="Arial" panose="020B0604020202020204" pitchFamily="34" charset="0"/>
              <a:buChar char="•"/>
            </a:pPr>
            <a:r>
              <a:rPr lang="en-GB" dirty="0">
                <a:latin typeface="Proxima Nova" panose="020B0604020202020204" charset="0"/>
              </a:rPr>
              <a:t>Why does Emmeline Pankhurst describe herself as a soldier? Why is she using this language?</a:t>
            </a:r>
          </a:p>
          <a:p>
            <a:pPr>
              <a:buFont typeface="Arial" panose="020B0604020202020204" pitchFamily="34" charset="0"/>
              <a:buChar char="•"/>
            </a:pPr>
            <a:r>
              <a:rPr lang="en-GB" dirty="0">
                <a:latin typeface="Proxima Nova" panose="020B0604020202020204" charset="0"/>
              </a:rPr>
              <a:t>What techniques did Emmeline Pankhurst and the other women use to fight for the right to vote?</a:t>
            </a:r>
          </a:p>
          <a:p>
            <a:pPr>
              <a:buFont typeface="Arial" panose="020B0604020202020204" pitchFamily="34" charset="0"/>
              <a:buChar char="•"/>
            </a:pPr>
            <a:r>
              <a:rPr lang="en-GB" dirty="0">
                <a:latin typeface="Proxima Nova" panose="020B0604020202020204" charset="0"/>
              </a:rPr>
              <a:t>What do you think the impact of these words would be on the people that heard the speech?</a:t>
            </a:r>
          </a:p>
          <a:p>
            <a:pPr>
              <a:buFont typeface="Arial" panose="020B0604020202020204" pitchFamily="34" charset="0"/>
              <a:buChar char="•"/>
            </a:pPr>
            <a:r>
              <a:rPr lang="en-GB" dirty="0">
                <a:latin typeface="Proxima Nova" panose="020B0604020202020204" charset="0"/>
              </a:rPr>
              <a:t>Why was Article 6 of the Universal Declaration of Human Rights not being met? </a:t>
            </a:r>
          </a:p>
          <a:p>
            <a:pPr>
              <a:buFont typeface="Arial" panose="020B0604020202020204" pitchFamily="34" charset="0"/>
              <a:buChar char="•"/>
            </a:pPr>
            <a:r>
              <a:rPr lang="en-GB" dirty="0">
                <a:latin typeface="Proxima Nova" panose="020B0604020202020204" charset="0"/>
              </a:rPr>
              <a:t>Do you think the fight for suffrage for women’s rights influenced the development of the Universal Declaration of Human Rights when it was written in 1948?</a:t>
            </a:r>
          </a:p>
        </p:txBody>
      </p:sp>
    </p:spTree>
    <p:extLst>
      <p:ext uri="{BB962C8B-B14F-4D97-AF65-F5344CB8AC3E}">
        <p14:creationId xmlns:p14="http://schemas.microsoft.com/office/powerpoint/2010/main" val="688714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dirty="0">
                <a:latin typeface="Proxima Nova Semibold"/>
                <a:ea typeface="Proxima Nova Semibold"/>
                <a:cs typeface="Proxima Nova Semibold"/>
                <a:sym typeface="Proxima Nova Semibold"/>
              </a:rPr>
              <a:t>SESSION B:</a:t>
            </a:r>
            <a:endParaRPr sz="3600" dirty="0">
              <a:latin typeface="Proxima Nova Semibold"/>
              <a:ea typeface="Proxima Nova Semibold"/>
              <a:cs typeface="Proxima Nova Semibold"/>
              <a:sym typeface="Proxima Nova Semibold"/>
            </a:endParaRPr>
          </a:p>
        </p:txBody>
      </p:sp>
      <p:sp>
        <p:nvSpPr>
          <p:cNvPr id="66" name="Google Shape;66;p14"/>
          <p:cNvSpPr txBox="1">
            <a:spLocks noGrp="1"/>
          </p:cNvSpPr>
          <p:nvPr>
            <p:ph type="body" idx="1"/>
          </p:nvPr>
        </p:nvSpPr>
        <p:spPr>
          <a:xfrm>
            <a:off x="311700" y="1152475"/>
            <a:ext cx="4759064"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latin typeface="Proxima Nova"/>
                <a:ea typeface="Proxima Nova"/>
                <a:cs typeface="Proxima Nova"/>
                <a:sym typeface="Proxima Nova"/>
              </a:rPr>
              <a:t>Article 5; No one shall be subjected to torture or to cruel, inhuman or degrading treatment or punishment</a:t>
            </a:r>
            <a:endParaRPr dirty="0">
              <a:latin typeface="Proxima Nova"/>
              <a:ea typeface="Proxima Nova"/>
              <a:cs typeface="Proxima Nova"/>
              <a:sym typeface="Proxima Nova"/>
            </a:endParaRPr>
          </a:p>
        </p:txBody>
      </p:sp>
      <p:pic>
        <p:nvPicPr>
          <p:cNvPr id="67" name="Google Shape;67;p14"/>
          <p:cNvPicPr preferRelativeResize="0"/>
          <p:nvPr/>
        </p:nvPicPr>
        <p:blipFill rotWithShape="1">
          <a:blip r:embed="rId3">
            <a:alphaModFix/>
          </a:blip>
          <a:srcRect l="5921" t="3426" r="3679" b="15364"/>
          <a:stretch/>
        </p:blipFill>
        <p:spPr>
          <a:xfrm>
            <a:off x="311700" y="4200350"/>
            <a:ext cx="733297" cy="658801"/>
          </a:xfrm>
          <a:prstGeom prst="rect">
            <a:avLst/>
          </a:prstGeom>
          <a:noFill/>
          <a:ln>
            <a:noFill/>
          </a:ln>
        </p:spPr>
      </p:pic>
      <p:pic>
        <p:nvPicPr>
          <p:cNvPr id="68" name="Google Shape;68;p14"/>
          <p:cNvPicPr preferRelativeResize="0"/>
          <p:nvPr/>
        </p:nvPicPr>
        <p:blipFill>
          <a:blip r:embed="rId4"/>
          <a:srcRect/>
          <a:stretch/>
        </p:blipFill>
        <p:spPr>
          <a:xfrm>
            <a:off x="5831140" y="152401"/>
            <a:ext cx="2517197" cy="3553691"/>
          </a:xfrm>
          <a:prstGeom prst="rect">
            <a:avLst/>
          </a:prstGeom>
          <a:noFill/>
          <a:ln>
            <a:noFill/>
          </a:ln>
        </p:spPr>
      </p:pic>
      <p:sp>
        <p:nvSpPr>
          <p:cNvPr id="4" name="TextBox 3">
            <a:extLst>
              <a:ext uri="{FF2B5EF4-FFF2-40B4-BE49-F238E27FC236}">
                <a16:creationId xmlns:a16="http://schemas.microsoft.com/office/drawing/2014/main" id="{7C805928-D439-8FBB-5AD8-B26AE9EADADC}"/>
              </a:ext>
            </a:extLst>
          </p:cNvPr>
          <p:cNvSpPr txBox="1"/>
          <p:nvPr/>
        </p:nvSpPr>
        <p:spPr>
          <a:xfrm>
            <a:off x="5680364" y="3706092"/>
            <a:ext cx="2985794" cy="230832"/>
          </a:xfrm>
          <a:prstGeom prst="rect">
            <a:avLst/>
          </a:prstGeom>
          <a:noFill/>
        </p:spPr>
        <p:txBody>
          <a:bodyPr wrap="square" rtlCol="0">
            <a:spAutoFit/>
          </a:bodyPr>
          <a:lstStyle/>
          <a:p>
            <a:r>
              <a:rPr lang="en-GB" sz="900" dirty="0"/>
              <a:t>Artwork by Emma Evans</a:t>
            </a:r>
          </a:p>
        </p:txBody>
      </p:sp>
      <p:pic>
        <p:nvPicPr>
          <p:cNvPr id="7" name="Picture 6" descr="A pink ghost on a black background&#10;&#10;Description automatically generated">
            <a:extLst>
              <a:ext uri="{FF2B5EF4-FFF2-40B4-BE49-F238E27FC236}">
                <a16:creationId xmlns:a16="http://schemas.microsoft.com/office/drawing/2014/main" id="{7797115E-7944-32DC-1998-56119A693E9D}"/>
              </a:ext>
            </a:extLst>
          </p:cNvPr>
          <p:cNvPicPr>
            <a:picLocks noChangeAspect="1"/>
          </p:cNvPicPr>
          <p:nvPr/>
        </p:nvPicPr>
        <p:blipFill>
          <a:blip r:embed="rId5"/>
          <a:stretch>
            <a:fillRect/>
          </a:stretch>
        </p:blipFill>
        <p:spPr>
          <a:xfrm>
            <a:off x="6630302" y="1589808"/>
            <a:ext cx="2513698" cy="3553692"/>
          </a:xfrm>
          <a:prstGeom prst="rect">
            <a:avLst/>
          </a:prstGeom>
        </p:spPr>
      </p:pic>
    </p:spTree>
    <p:extLst>
      <p:ext uri="{BB962C8B-B14F-4D97-AF65-F5344CB8AC3E}">
        <p14:creationId xmlns:p14="http://schemas.microsoft.com/office/powerpoint/2010/main" val="3703281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1106125"/>
            <a:ext cx="8520600" cy="19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6000" dirty="0"/>
              <a:t>Video Resources for Session B</a:t>
            </a:r>
            <a:endParaRPr sz="6000" dirty="0"/>
          </a:p>
        </p:txBody>
      </p:sp>
      <p:sp>
        <p:nvSpPr>
          <p:cNvPr id="81" name="Google Shape;81;p16"/>
          <p:cNvSpPr txBox="1">
            <a:spLocks noGrp="1"/>
          </p:cNvSpPr>
          <p:nvPr>
            <p:ph type="body" idx="1"/>
          </p:nvPr>
        </p:nvSpPr>
        <p:spPr>
          <a:xfrm>
            <a:off x="311700" y="3152225"/>
            <a:ext cx="8520600" cy="567720"/>
          </a:xfrm>
          <a:prstGeom prst="rect">
            <a:avLst/>
          </a:prstGeom>
        </p:spPr>
        <p:txBody>
          <a:bodyPr spcFirstLastPara="1" wrap="square" lIns="91425" tIns="91425" rIns="91425" bIns="91425" anchor="t" anchorCtr="0">
            <a:normAutofit/>
          </a:bodyPr>
          <a:lstStyle/>
          <a:p>
            <a:pPr marL="0" indent="0">
              <a:buNone/>
            </a:pPr>
            <a:r>
              <a:rPr lang="en-GB" dirty="0">
                <a:solidFill>
                  <a:srgbClr val="0097A7"/>
                </a:solidFill>
                <a:latin typeface="Proxima Nova" panose="020B0604020202020204" charset="0"/>
                <a:hlinkClick r:id="rId3">
                  <a:extLst>
                    <a:ext uri="{A12FA001-AC4F-418D-AE19-62706E023703}">
                      <ahyp:hlinkClr xmlns:ahyp="http://schemas.microsoft.com/office/drawing/2018/hyperlinkcolor" val="tx"/>
                    </a:ext>
                  </a:extLst>
                </a:hlinkClick>
              </a:rPr>
              <a:t>https://youtu.be/vooZfoRaEG0</a:t>
            </a:r>
          </a:p>
          <a:p>
            <a:pPr marL="0" indent="0">
              <a:buNone/>
            </a:pPr>
            <a:endParaRPr lang="en-GB" sz="1800" dirty="0">
              <a:effectLst/>
              <a:latin typeface="Proxima Nova" panose="020B0604020202020204" charset="0"/>
              <a:ea typeface="Calibri" panose="020F0502020204030204" pitchFamily="34" charset="0"/>
            </a:endParaRPr>
          </a:p>
          <a:p>
            <a:pPr marL="0" lvl="0" indent="0" algn="ctr" rtl="0">
              <a:spcBef>
                <a:spcPts val="0"/>
              </a:spcBef>
              <a:spcAft>
                <a:spcPts val="1200"/>
              </a:spcAft>
              <a:buNone/>
            </a:pPr>
            <a:endParaRPr lang="en-GB" dirty="0"/>
          </a:p>
        </p:txBody>
      </p:sp>
      <p:sp>
        <p:nvSpPr>
          <p:cNvPr id="2" name="TextBox 1">
            <a:extLst>
              <a:ext uri="{FF2B5EF4-FFF2-40B4-BE49-F238E27FC236}">
                <a16:creationId xmlns:a16="http://schemas.microsoft.com/office/drawing/2014/main" id="{7E5D061E-5BEF-FDE1-4360-12BA21AD466E}"/>
              </a:ext>
            </a:extLst>
          </p:cNvPr>
          <p:cNvSpPr txBox="1"/>
          <p:nvPr/>
        </p:nvSpPr>
        <p:spPr>
          <a:xfrm>
            <a:off x="1170708" y="3677156"/>
            <a:ext cx="6871855" cy="646331"/>
          </a:xfrm>
          <a:prstGeom prst="rect">
            <a:avLst/>
          </a:prstGeom>
          <a:noFill/>
        </p:spPr>
        <p:txBody>
          <a:bodyPr wrap="square" rtlCol="0">
            <a:spAutoFit/>
          </a:bodyPr>
          <a:lstStyle/>
          <a:p>
            <a:pPr algn="ctr"/>
            <a:r>
              <a:rPr lang="en-GB" sz="1800" dirty="0">
                <a:solidFill>
                  <a:srgbClr val="0303B8"/>
                </a:solidFill>
                <a:latin typeface="Proxima Nova" panose="020B0604020202020204" charset="0"/>
              </a:rPr>
              <a:t>Votes for Women: A History of the Women's Suffrage campaign and its legacy at London School of Economics</a:t>
            </a:r>
          </a:p>
        </p:txBody>
      </p:sp>
    </p:spTree>
    <p:extLst>
      <p:ext uri="{BB962C8B-B14F-4D97-AF65-F5344CB8AC3E}">
        <p14:creationId xmlns:p14="http://schemas.microsoft.com/office/powerpoint/2010/main" val="2512869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B074-0868-F6FC-22FC-6914FE58E4CA}"/>
              </a:ext>
            </a:extLst>
          </p:cNvPr>
          <p:cNvSpPr>
            <a:spLocks noGrp="1"/>
          </p:cNvSpPr>
          <p:nvPr>
            <p:ph type="title"/>
          </p:nvPr>
        </p:nvSpPr>
        <p:spPr/>
        <p:txBody>
          <a:bodyPr>
            <a:normAutofit fontScale="90000"/>
          </a:bodyPr>
          <a:lstStyle/>
          <a:p>
            <a:endParaRPr lang="en-GB"/>
          </a:p>
        </p:txBody>
      </p:sp>
      <p:sp>
        <p:nvSpPr>
          <p:cNvPr id="3" name="Text Placeholder 2">
            <a:extLst>
              <a:ext uri="{FF2B5EF4-FFF2-40B4-BE49-F238E27FC236}">
                <a16:creationId xmlns:a16="http://schemas.microsoft.com/office/drawing/2014/main" id="{048B6B35-9A5A-6D6D-BA9B-87C32F890E62}"/>
              </a:ext>
            </a:extLst>
          </p:cNvPr>
          <p:cNvSpPr>
            <a:spLocks noGrp="1"/>
          </p:cNvSpPr>
          <p:nvPr>
            <p:ph type="body" idx="1"/>
          </p:nvPr>
        </p:nvSpPr>
        <p:spPr/>
        <p:txBody>
          <a:bodyPr/>
          <a:lstStyle/>
          <a:p>
            <a:endParaRPr lang="en-GB"/>
          </a:p>
        </p:txBody>
      </p:sp>
      <p:pic>
        <p:nvPicPr>
          <p:cNvPr id="4" name="Online Media 3" title="Votes for Women: a history of the women’s suffrage campaign and its legacy at LSE">
            <a:hlinkClick r:id="" action="ppaction://media"/>
            <a:extLst>
              <a:ext uri="{FF2B5EF4-FFF2-40B4-BE49-F238E27FC236}">
                <a16:creationId xmlns:a16="http://schemas.microsoft.com/office/drawing/2014/main" id="{2090FDA0-A6B1-F0A7-0BB9-024FBD17BD6B}"/>
              </a:ext>
            </a:extLst>
          </p:cNvPr>
          <p:cNvPicPr>
            <a:picLocks noRot="1" noChangeAspect="1"/>
          </p:cNvPicPr>
          <p:nvPr>
            <a:videoFile r:link="rId1"/>
          </p:nvPr>
        </p:nvPicPr>
        <p:blipFill>
          <a:blip r:embed="rId3"/>
          <a:stretch>
            <a:fillRect/>
          </a:stretch>
        </p:blipFill>
        <p:spPr>
          <a:xfrm>
            <a:off x="20230" y="0"/>
            <a:ext cx="9103540" cy="5143500"/>
          </a:xfrm>
          <a:prstGeom prst="rect">
            <a:avLst/>
          </a:prstGeom>
        </p:spPr>
      </p:pic>
    </p:spTree>
    <p:extLst>
      <p:ext uri="{BB962C8B-B14F-4D97-AF65-F5344CB8AC3E}">
        <p14:creationId xmlns:p14="http://schemas.microsoft.com/office/powerpoint/2010/main" val="94825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FHRUK Presentation">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TotalTime>
  <Words>2448</Words>
  <Application>Microsoft Office PowerPoint</Application>
  <PresentationFormat>On-screen Show (16:9)</PresentationFormat>
  <Paragraphs>127</Paragraphs>
  <Slides>36</Slides>
  <Notes>34</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36</vt:i4>
      </vt:variant>
    </vt:vector>
  </HeadingPairs>
  <TitlesOfParts>
    <vt:vector size="42" baseType="lpstr">
      <vt:lpstr>Times New Roman</vt:lpstr>
      <vt:lpstr>Proxima Nova</vt:lpstr>
      <vt:lpstr>Arial</vt:lpstr>
      <vt:lpstr>Proxima Nova Semibold</vt:lpstr>
      <vt:lpstr>RFHRUK Presentation</vt:lpstr>
      <vt:lpstr>1_RFHRUK Presentation</vt:lpstr>
      <vt:lpstr>RFK HUMAN RIGHTS UK</vt:lpstr>
      <vt:lpstr>SESSION A:</vt:lpstr>
      <vt:lpstr>PowerPoint Presentation</vt:lpstr>
      <vt:lpstr>PowerPoint Presentation</vt:lpstr>
      <vt:lpstr>Words You Need to Know</vt:lpstr>
      <vt:lpstr>Key Questions to Consider From the Text</vt:lpstr>
      <vt:lpstr>SESSION B:</vt:lpstr>
      <vt:lpstr>Video Resources for Session B</vt:lpstr>
      <vt:lpstr>PowerPoint Presentation</vt:lpstr>
      <vt:lpstr>Video Resources for Session B</vt:lpstr>
      <vt:lpstr>PowerPoint Presentation</vt:lpstr>
      <vt:lpstr>PowerPoint Presentation</vt:lpstr>
      <vt:lpstr>PowerPoint Presentation</vt:lpstr>
      <vt:lpstr>PowerPoint Presentation</vt:lpstr>
      <vt:lpstr>PowerPoint Presentation</vt:lpstr>
      <vt:lpstr>SESSION C:</vt:lpstr>
      <vt:lpstr>PowerPoint Presentation</vt:lpstr>
      <vt:lpstr>Statue of Emmeline Pankhurst,  St Peter’s Square, Manchester</vt:lpstr>
      <vt:lpstr>Statue of Annie Kenney,  Oldham, Greater Manchester</vt:lpstr>
      <vt:lpstr>Princess Sophia Duleep Singh</vt:lpstr>
      <vt:lpstr>PowerPoint Presentation</vt:lpstr>
      <vt:lpstr>PowerPoint Presentation</vt:lpstr>
      <vt:lpstr>Video Resources for Session </vt:lpstr>
      <vt:lpstr>PowerPoint Presentation</vt:lpstr>
      <vt:lpstr>Scotland – National Records Archive</vt:lpstr>
      <vt:lpstr>Northern Ireland and  Republic of Ireland</vt:lpstr>
      <vt:lpstr>SESSION D:</vt:lpstr>
      <vt:lpstr>Universal Declaration of Human Rights 1948</vt:lpstr>
      <vt:lpstr>PowerPoint Presentation</vt:lpstr>
      <vt:lpstr>SESSION E:</vt:lpstr>
      <vt:lpstr>Militant Action or Terrorism?</vt:lpstr>
      <vt:lpstr>Statue of Millicent Garrett Fawcett, Parliament Square, London</vt:lpstr>
      <vt:lpstr>The Action is the Reaction – Matthew Bolton</vt:lpstr>
      <vt:lpstr>SESSION F:</vt:lpstr>
      <vt:lpstr>Links for Session F</vt:lpstr>
      <vt:lpstr>Barriers that may still exist for Women in Voting  – United Nations Women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RFK HUMAN RIGHTS UK</dc:title>
  <dc:creator>Helen Brady</dc:creator>
  <cp:lastModifiedBy>Helen Brady</cp:lastModifiedBy>
  <cp:revision>9</cp:revision>
  <dcterms:modified xsi:type="dcterms:W3CDTF">2023-09-15T09:37:09Z</dcterms:modified>
</cp:coreProperties>
</file>