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285" r:id="rId4"/>
    <p:sldId id="298" r:id="rId5"/>
    <p:sldId id="262" r:id="rId6"/>
    <p:sldId id="306" r:id="rId7"/>
    <p:sldId id="307" r:id="rId8"/>
    <p:sldId id="299" r:id="rId9"/>
    <p:sldId id="308" r:id="rId10"/>
    <p:sldId id="309" r:id="rId11"/>
    <p:sldId id="310" r:id="rId12"/>
    <p:sldId id="311" r:id="rId13"/>
    <p:sldId id="312" r:id="rId14"/>
    <p:sldId id="313" r:id="rId15"/>
    <p:sldId id="314" r:id="rId16"/>
    <p:sldId id="316" r:id="rId17"/>
    <p:sldId id="315" r:id="rId18"/>
    <p:sldId id="317" r:id="rId19"/>
    <p:sldId id="318" r:id="rId20"/>
    <p:sldId id="319" r:id="rId21"/>
    <p:sldId id="320" r:id="rId22"/>
    <p:sldId id="32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8"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AC867-E836-43C8-AE81-4E308DEFA92A}" type="datetimeFigureOut">
              <a:rPr lang="en-GB" smtClean="0"/>
              <a:t>05/07/2024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878BD-EFD8-4530-8B58-1BAA9CE34497}" type="slidenum">
              <a:rPr lang="en-GB" smtClean="0"/>
              <a:t>‹#›</a:t>
            </a:fld>
            <a:endParaRPr lang="en-GB"/>
          </a:p>
        </p:txBody>
      </p:sp>
    </p:spTree>
    <p:extLst>
      <p:ext uri="{BB962C8B-B14F-4D97-AF65-F5344CB8AC3E}">
        <p14:creationId xmlns:p14="http://schemas.microsoft.com/office/powerpoint/2010/main" val="32011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6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00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72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63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851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039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14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777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2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80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612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9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16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18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17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3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10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05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43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9880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5162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9212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3960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283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717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0105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 name="Google Shape;47;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4141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6576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pic>
        <p:nvPicPr>
          <p:cNvPr id="9" name="Google Shape;9;p1"/>
          <p:cNvPicPr preferRelativeResize="0"/>
          <p:nvPr/>
        </p:nvPicPr>
        <p:blipFill rotWithShape="1">
          <a:blip r:embed="rId11">
            <a:alphaModFix/>
          </a:blip>
          <a:srcRect l="5921" t="3426" r="3679" b="15364"/>
          <a:stretch/>
        </p:blipFill>
        <p:spPr>
          <a:xfrm>
            <a:off x="415601" y="5600468"/>
            <a:ext cx="977729" cy="878401"/>
          </a:xfrm>
          <a:prstGeom prst="rect">
            <a:avLst/>
          </a:prstGeom>
          <a:noFill/>
          <a:ln>
            <a:noFill/>
          </a:ln>
        </p:spPr>
      </p:pic>
    </p:spTree>
    <p:extLst>
      <p:ext uri="{BB962C8B-B14F-4D97-AF65-F5344CB8AC3E}">
        <p14:creationId xmlns:p14="http://schemas.microsoft.com/office/powerpoint/2010/main" val="4095305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video" Target="https://www.youtube.com/embed/yaNGfWrRHuE?feature=oembed" TargetMode="Externa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4z7gDsSKUmU?feature=oembed"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B8"/>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4674572" y="5326317"/>
            <a:ext cx="7412947" cy="878400"/>
          </a:xfrm>
          <a:prstGeom prst="rect">
            <a:avLst/>
          </a:prstGeom>
          <a:ln>
            <a:noFill/>
          </a:ln>
        </p:spPr>
        <p:txBody>
          <a:bodyPr spcFirstLastPara="1" wrap="square" lIns="121900" tIns="121900" rIns="121900" bIns="121900" anchor="b" anchorCtr="0">
            <a:noAutofit/>
          </a:bodyPr>
          <a:lstStyle/>
          <a:p>
            <a:pPr algn="l"/>
            <a:r>
              <a:rPr lang="en-GB" sz="4667" b="1" dirty="0">
                <a:solidFill>
                  <a:schemeClr val="lt1"/>
                </a:solidFill>
                <a:latin typeface="Proxima Nova"/>
                <a:ea typeface="Proxima Nova"/>
                <a:cs typeface="Proxima Nova"/>
                <a:sym typeface="Proxima Nova"/>
              </a:rPr>
              <a:t>RFK HUMAN RIGHTS UK</a:t>
            </a:r>
            <a:endParaRPr sz="4667" b="1" dirty="0">
              <a:solidFill>
                <a:schemeClr val="lt1"/>
              </a:solidFill>
              <a:latin typeface="Proxima Nova"/>
              <a:ea typeface="Proxima Nova"/>
              <a:cs typeface="Proxima Nova"/>
              <a:sym typeface="Proxima Nova"/>
            </a:endParaRPr>
          </a:p>
        </p:txBody>
      </p:sp>
      <p:sp>
        <p:nvSpPr>
          <p:cNvPr id="56" name="Google Shape;56;p13"/>
          <p:cNvSpPr txBox="1">
            <a:spLocks noGrp="1"/>
          </p:cNvSpPr>
          <p:nvPr>
            <p:ph type="subTitle" idx="1"/>
          </p:nvPr>
        </p:nvSpPr>
        <p:spPr>
          <a:xfrm>
            <a:off x="4674572" y="5993834"/>
            <a:ext cx="5320400" cy="757600"/>
          </a:xfrm>
          <a:prstGeom prst="rect">
            <a:avLst/>
          </a:prstGeom>
        </p:spPr>
        <p:txBody>
          <a:bodyPr spcFirstLastPara="1" wrap="square" lIns="121900" tIns="121900" rIns="121900" bIns="121900" anchor="t" anchorCtr="0">
            <a:normAutofit/>
          </a:bodyPr>
          <a:lstStyle/>
          <a:p>
            <a:pPr marL="0" indent="0" algn="l">
              <a:lnSpc>
                <a:spcPct val="90000"/>
              </a:lnSpc>
            </a:pPr>
            <a:r>
              <a:rPr lang="en-GB" sz="2667" dirty="0">
                <a:solidFill>
                  <a:srgbClr val="F3F3F3"/>
                </a:solidFill>
                <a:latin typeface="Times New Roman"/>
                <a:ea typeface="Times New Roman"/>
                <a:cs typeface="Times New Roman"/>
                <a:sym typeface="Times New Roman"/>
              </a:rPr>
              <a:t>Speak Truth To Power</a:t>
            </a:r>
            <a:endParaRPr sz="2667" dirty="0">
              <a:solidFill>
                <a:srgbClr val="F3F3F3"/>
              </a:solidFill>
              <a:latin typeface="Times New Roman"/>
              <a:ea typeface="Times New Roman"/>
              <a:cs typeface="Times New Roman"/>
              <a:sym typeface="Times New Roman"/>
            </a:endParaRPr>
          </a:p>
        </p:txBody>
      </p:sp>
      <p:pic>
        <p:nvPicPr>
          <p:cNvPr id="57" name="Google Shape;57;p13"/>
          <p:cNvPicPr preferRelativeResize="0"/>
          <p:nvPr/>
        </p:nvPicPr>
        <p:blipFill rotWithShape="1">
          <a:blip r:embed="rId3">
            <a:alphaModFix/>
          </a:blip>
          <a:srcRect b="13755"/>
          <a:stretch/>
        </p:blipFill>
        <p:spPr>
          <a:xfrm>
            <a:off x="370801" y="5554634"/>
            <a:ext cx="1018497" cy="878401"/>
          </a:xfrm>
          <a:prstGeom prst="rect">
            <a:avLst/>
          </a:prstGeom>
          <a:noFill/>
          <a:ln>
            <a:noFill/>
          </a:ln>
        </p:spPr>
      </p:pic>
      <p:cxnSp>
        <p:nvCxnSpPr>
          <p:cNvPr id="58" name="Google Shape;58;p13"/>
          <p:cNvCxnSpPr/>
          <p:nvPr/>
        </p:nvCxnSpPr>
        <p:spPr>
          <a:xfrm>
            <a:off x="447400" y="5326317"/>
            <a:ext cx="11297200" cy="12000"/>
          </a:xfrm>
          <a:prstGeom prst="straightConnector1">
            <a:avLst/>
          </a:prstGeom>
          <a:noFill/>
          <a:ln w="9525" cap="flat" cmpd="sng">
            <a:solidFill>
              <a:schemeClr val="lt1"/>
            </a:solidFill>
            <a:prstDash val="solid"/>
            <a:round/>
            <a:headEnd type="none" w="med" len="med"/>
            <a:tailEnd type="none" w="med" len="med"/>
          </a:ln>
        </p:spPr>
      </p:cxnSp>
      <p:sp>
        <p:nvSpPr>
          <p:cNvPr id="59" name="Google Shape;59;p13"/>
          <p:cNvSpPr txBox="1">
            <a:spLocks noGrp="1"/>
          </p:cNvSpPr>
          <p:nvPr>
            <p:ph type="ctrTitle"/>
          </p:nvPr>
        </p:nvSpPr>
        <p:spPr>
          <a:xfrm>
            <a:off x="415600" y="1994233"/>
            <a:ext cx="11360800" cy="878400"/>
          </a:xfrm>
          <a:prstGeom prst="rect">
            <a:avLst/>
          </a:prstGeom>
          <a:ln>
            <a:noFill/>
          </a:ln>
        </p:spPr>
        <p:txBody>
          <a:bodyPr spcFirstLastPara="1" wrap="square" lIns="121900" tIns="121900" rIns="121900" bIns="121900" anchor="b" anchorCtr="0">
            <a:noAutofit/>
          </a:bodyPr>
          <a:lstStyle/>
          <a:p>
            <a:pPr>
              <a:lnSpc>
                <a:spcPct val="90000"/>
              </a:lnSpc>
              <a:buClr>
                <a:schemeClr val="dk1"/>
              </a:buClr>
              <a:buSzPct val="100000"/>
            </a:pPr>
            <a:r>
              <a:rPr lang="en-GB" sz="7200" b="1" dirty="0">
                <a:solidFill>
                  <a:schemeClr val="lt1"/>
                </a:solidFill>
                <a:latin typeface="Proxima Nova Semibold" panose="020B0604020202020204" charset="0"/>
              </a:rPr>
              <a:t>Year 6 – LGBTQ+</a:t>
            </a:r>
            <a:endParaRPr sz="7200" b="1" dirty="0">
              <a:solidFill>
                <a:schemeClr val="lt1"/>
              </a:solidFill>
              <a:latin typeface="Proxima Nova Semibold" panose="020B0604020202020204" charset="0"/>
              <a:sym typeface="Proxima Nova Semibold"/>
            </a:endParaRPr>
          </a:p>
        </p:txBody>
      </p:sp>
      <p:sp>
        <p:nvSpPr>
          <p:cNvPr id="60" name="Google Shape;60;p13"/>
          <p:cNvSpPr txBox="1">
            <a:spLocks noGrp="1"/>
          </p:cNvSpPr>
          <p:nvPr>
            <p:ph type="subTitle" idx="1"/>
          </p:nvPr>
        </p:nvSpPr>
        <p:spPr>
          <a:xfrm>
            <a:off x="3587667" y="2671400"/>
            <a:ext cx="4731200" cy="757600"/>
          </a:xfrm>
          <a:prstGeom prst="rect">
            <a:avLst/>
          </a:prstGeom>
        </p:spPr>
        <p:txBody>
          <a:bodyPr spcFirstLastPara="1" wrap="square" lIns="121900" tIns="121900" rIns="121900" bIns="121900" anchor="t" anchorCtr="0">
            <a:normAutofit fontScale="55000" lnSpcReduction="20000"/>
          </a:bodyPr>
          <a:lstStyle/>
          <a:p>
            <a:pPr marL="0" indent="0"/>
            <a:br>
              <a:rPr lang="en-GB" dirty="0">
                <a:solidFill>
                  <a:srgbClr val="F3F3F3"/>
                </a:solidFill>
                <a:latin typeface="Times New Roman"/>
                <a:ea typeface="Times New Roman"/>
                <a:cs typeface="Times New Roman"/>
                <a:sym typeface="Times New Roman"/>
              </a:rPr>
            </a:br>
            <a:r>
              <a:rPr lang="en-GB" dirty="0">
                <a:solidFill>
                  <a:srgbClr val="F3F3F3"/>
                </a:solidFill>
                <a:latin typeface="Times New Roman"/>
                <a:ea typeface="Times New Roman"/>
                <a:cs typeface="Times New Roman"/>
                <a:sym typeface="Times New Roman"/>
              </a:rPr>
              <a:t>Session 3 &amp; 4</a:t>
            </a:r>
            <a:endParaRPr dirty="0">
              <a:solidFill>
                <a:srgbClr val="F3F3F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TWITTER CAMPAIGNS</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2" name="Picture 1">
            <a:extLst>
              <a:ext uri="{FF2B5EF4-FFF2-40B4-BE49-F238E27FC236}">
                <a16:creationId xmlns:a16="http://schemas.microsoft.com/office/drawing/2014/main" id="{A32C1925-822B-68CC-5281-D5393B787481}"/>
              </a:ext>
            </a:extLst>
          </p:cNvPr>
          <p:cNvPicPr>
            <a:picLocks noChangeAspect="1"/>
          </p:cNvPicPr>
          <p:nvPr/>
        </p:nvPicPr>
        <p:blipFill>
          <a:blip r:embed="rId4"/>
          <a:stretch>
            <a:fillRect/>
          </a:stretch>
        </p:blipFill>
        <p:spPr>
          <a:xfrm>
            <a:off x="952500" y="1685800"/>
            <a:ext cx="10287000" cy="3429000"/>
          </a:xfrm>
          <a:prstGeom prst="rect">
            <a:avLst/>
          </a:prstGeom>
        </p:spPr>
      </p:pic>
    </p:spTree>
    <p:extLst>
      <p:ext uri="{BB962C8B-B14F-4D97-AF65-F5344CB8AC3E}">
        <p14:creationId xmlns:p14="http://schemas.microsoft.com/office/powerpoint/2010/main" val="212049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CAMPAIGN THROUGH ART</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a:extLst>
              <a:ext uri="{FF2B5EF4-FFF2-40B4-BE49-F238E27FC236}">
                <a16:creationId xmlns:a16="http://schemas.microsoft.com/office/drawing/2014/main" id="{D02CFB88-E1F4-BD8B-43B4-8BC72A73CC91}"/>
              </a:ext>
            </a:extLst>
          </p:cNvPr>
          <p:cNvPicPr>
            <a:picLocks noChangeAspect="1"/>
          </p:cNvPicPr>
          <p:nvPr/>
        </p:nvPicPr>
        <p:blipFill>
          <a:blip r:embed="rId4"/>
          <a:stretch>
            <a:fillRect/>
          </a:stretch>
        </p:blipFill>
        <p:spPr>
          <a:xfrm>
            <a:off x="2648383" y="1451358"/>
            <a:ext cx="6895234" cy="4588310"/>
          </a:xfrm>
          <a:prstGeom prst="rect">
            <a:avLst/>
          </a:prstGeom>
        </p:spPr>
      </p:pic>
    </p:spTree>
    <p:extLst>
      <p:ext uri="{BB962C8B-B14F-4D97-AF65-F5344CB8AC3E}">
        <p14:creationId xmlns:p14="http://schemas.microsoft.com/office/powerpoint/2010/main" val="114139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CAMPAIGN THROUGH ACTIONS</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2" name="Picture 1" descr="Harry Kane confirms England will take a knee in support of Black Lives  Matter before Iceland clash">
            <a:extLst>
              <a:ext uri="{FF2B5EF4-FFF2-40B4-BE49-F238E27FC236}">
                <a16:creationId xmlns:a16="http://schemas.microsoft.com/office/drawing/2014/main" id="{A518FE55-8AED-A2EF-E405-13C4431E0C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37971" y="1322195"/>
            <a:ext cx="6421582" cy="4717473"/>
          </a:xfrm>
          <a:prstGeom prst="rect">
            <a:avLst/>
          </a:prstGeom>
          <a:noFill/>
          <a:ln>
            <a:noFill/>
          </a:ln>
        </p:spPr>
      </p:pic>
    </p:spTree>
    <p:extLst>
      <p:ext uri="{BB962C8B-B14F-4D97-AF65-F5344CB8AC3E}">
        <p14:creationId xmlns:p14="http://schemas.microsoft.com/office/powerpoint/2010/main" val="299608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START A NEW PROJECT THAT WILL HIGHLIGHT THE ISSUE</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descr="LGBT Rights | American Civil Liberties Union">
            <a:extLst>
              <a:ext uri="{FF2B5EF4-FFF2-40B4-BE49-F238E27FC236}">
                <a16:creationId xmlns:a16="http://schemas.microsoft.com/office/drawing/2014/main" id="{AEEE951D-B67D-3172-0E60-2AFBDD2CD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473" y="1908998"/>
            <a:ext cx="8265053" cy="439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4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sp>
        <p:nvSpPr>
          <p:cNvPr id="4" name="Title 3">
            <a:extLst>
              <a:ext uri="{FF2B5EF4-FFF2-40B4-BE49-F238E27FC236}">
                <a16:creationId xmlns:a16="http://schemas.microsoft.com/office/drawing/2014/main" id="{1E4EF945-B4FE-47C8-E8A7-5C1C9ECFCD14}"/>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803284A-0F2B-152D-B6F2-DE8653FA3040}"/>
              </a:ext>
            </a:extLst>
          </p:cNvPr>
          <p:cNvPicPr>
            <a:picLocks noChangeAspect="1"/>
          </p:cNvPicPr>
          <p:nvPr/>
        </p:nvPicPr>
        <p:blipFill>
          <a:blip r:embed="rId4"/>
          <a:stretch>
            <a:fillRect/>
          </a:stretch>
        </p:blipFill>
        <p:spPr>
          <a:xfrm>
            <a:off x="-53789" y="-671680"/>
            <a:ext cx="12299577" cy="8201360"/>
          </a:xfrm>
          <a:prstGeom prst="rect">
            <a:avLst/>
          </a:prstGeom>
        </p:spPr>
      </p:pic>
    </p:spTree>
    <p:extLst>
      <p:ext uri="{BB962C8B-B14F-4D97-AF65-F5344CB8AC3E}">
        <p14:creationId xmlns:p14="http://schemas.microsoft.com/office/powerpoint/2010/main" val="263892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2120000"/>
            <a:ext cx="11360800" cy="2618000"/>
          </a:xfrm>
          <a:prstGeom prst="rect">
            <a:avLst/>
          </a:prstGeom>
        </p:spPr>
        <p:txBody>
          <a:bodyPr spcFirstLastPara="1" wrap="square" lIns="121900" tIns="121900" rIns="121900" bIns="121900" anchor="b" anchorCtr="0">
            <a:noAutofit/>
          </a:bodyPr>
          <a:lstStyle/>
          <a:p>
            <a:r>
              <a:rPr lang="en-GB" sz="4800" dirty="0"/>
              <a:t>HOW CAN YOU MAKE CHANGE? </a:t>
            </a:r>
            <a:br>
              <a:rPr lang="en-GB" sz="4800" dirty="0"/>
            </a:br>
            <a:br>
              <a:rPr lang="en-GB" sz="4800" dirty="0"/>
            </a:br>
            <a:r>
              <a:rPr lang="en-GB" sz="4800" dirty="0"/>
              <a:t>In pairs discuss which campaign you believe is the most effective and why?</a:t>
            </a:r>
            <a:endParaRPr sz="4800" dirty="0"/>
          </a:p>
        </p:txBody>
      </p:sp>
    </p:spTree>
    <p:extLst>
      <p:ext uri="{BB962C8B-B14F-4D97-AF65-F5344CB8AC3E}">
        <p14:creationId xmlns:p14="http://schemas.microsoft.com/office/powerpoint/2010/main" val="231650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4" name="Online Media 3" title="Understanding and Accepting Differences">
            <a:hlinkClick r:id="" action="ppaction://media"/>
            <a:extLst>
              <a:ext uri="{FF2B5EF4-FFF2-40B4-BE49-F238E27FC236}">
                <a16:creationId xmlns:a16="http://schemas.microsoft.com/office/drawing/2014/main" id="{A516469B-6898-414A-99FD-65CE8D1DC224}"/>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79270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431877"/>
            <a:ext cx="11360800" cy="2618000"/>
          </a:xfrm>
          <a:prstGeom prst="rect">
            <a:avLst/>
          </a:prstGeom>
        </p:spPr>
        <p:txBody>
          <a:bodyPr spcFirstLastPara="1" wrap="square" lIns="121900" tIns="121900" rIns="121900" bIns="121900" anchor="b" anchorCtr="0">
            <a:noAutofit/>
          </a:bodyPr>
          <a:lstStyle/>
          <a:p>
            <a:r>
              <a:rPr lang="en-GB" sz="3200" dirty="0"/>
              <a:t>HOW CAN YOU MAKE CHANGE? </a:t>
            </a:r>
            <a:br>
              <a:rPr lang="en-GB" sz="3200" dirty="0"/>
            </a:br>
            <a:br>
              <a:rPr lang="en-GB" sz="3200" dirty="0"/>
            </a:br>
            <a:r>
              <a:rPr lang="en-GB" sz="3200" dirty="0"/>
              <a:t>Create your ‘EQUALITY’ wallpaper campaign for LGBTQ+ Rights, celebrate how we are all unique and we should celebrate our differences</a:t>
            </a:r>
            <a:endParaRPr sz="3200" dirty="0"/>
          </a:p>
        </p:txBody>
      </p:sp>
      <p:pic>
        <p:nvPicPr>
          <p:cNvPr id="2" name="Picture 1">
            <a:extLst>
              <a:ext uri="{FF2B5EF4-FFF2-40B4-BE49-F238E27FC236}">
                <a16:creationId xmlns:a16="http://schemas.microsoft.com/office/drawing/2014/main" id="{7363B481-A8DB-4E37-E0E2-967DE6C8B642}"/>
              </a:ext>
            </a:extLst>
          </p:cNvPr>
          <p:cNvPicPr>
            <a:picLocks noChangeAspect="1"/>
          </p:cNvPicPr>
          <p:nvPr/>
        </p:nvPicPr>
        <p:blipFill>
          <a:blip r:embed="rId3"/>
          <a:stretch>
            <a:fillRect/>
          </a:stretch>
        </p:blipFill>
        <p:spPr>
          <a:xfrm>
            <a:off x="2065250" y="3260712"/>
            <a:ext cx="8061499" cy="2462025"/>
          </a:xfrm>
          <a:prstGeom prst="rect">
            <a:avLst/>
          </a:prstGeom>
        </p:spPr>
      </p:pic>
    </p:spTree>
    <p:extLst>
      <p:ext uri="{BB962C8B-B14F-4D97-AF65-F5344CB8AC3E}">
        <p14:creationId xmlns:p14="http://schemas.microsoft.com/office/powerpoint/2010/main" val="3366848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1" y="184817"/>
            <a:ext cx="12025781" cy="763600"/>
          </a:xfrm>
          <a:prstGeom prst="rect">
            <a:avLst/>
          </a:prstGeom>
        </p:spPr>
        <p:txBody>
          <a:bodyPr spcFirstLastPara="1" wrap="square" lIns="121900" tIns="121900" rIns="121900" bIns="121900" anchor="t" anchorCtr="0">
            <a:noAutofit/>
          </a:bodyPr>
          <a:lstStyle/>
          <a:p>
            <a:r>
              <a:rPr lang="en-GB" sz="4000" dirty="0"/>
              <a:t>HOW CAN YOU MAKE CHANGE?</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a:extLst>
              <a:ext uri="{FF2B5EF4-FFF2-40B4-BE49-F238E27FC236}">
                <a16:creationId xmlns:a16="http://schemas.microsoft.com/office/drawing/2014/main" id="{7EF3DFA4-A375-7875-82DF-BE95C072BDB5}"/>
              </a:ext>
            </a:extLst>
          </p:cNvPr>
          <p:cNvPicPr>
            <a:picLocks noChangeAspect="1"/>
          </p:cNvPicPr>
          <p:nvPr/>
        </p:nvPicPr>
        <p:blipFill>
          <a:blip r:embed="rId4"/>
          <a:stretch>
            <a:fillRect/>
          </a:stretch>
        </p:blipFill>
        <p:spPr>
          <a:xfrm>
            <a:off x="2956366" y="1074275"/>
            <a:ext cx="6279267" cy="4709450"/>
          </a:xfrm>
          <a:prstGeom prst="rect">
            <a:avLst/>
          </a:prstGeom>
        </p:spPr>
      </p:pic>
      <p:sp>
        <p:nvSpPr>
          <p:cNvPr id="4" name="Google Shape;65;p14">
            <a:extLst>
              <a:ext uri="{FF2B5EF4-FFF2-40B4-BE49-F238E27FC236}">
                <a16:creationId xmlns:a16="http://schemas.microsoft.com/office/drawing/2014/main" id="{6159539F-B540-432B-DAE3-3995D3A5CDFC}"/>
              </a:ext>
            </a:extLst>
          </p:cNvPr>
          <p:cNvSpPr txBox="1">
            <a:spLocks/>
          </p:cNvSpPr>
          <p:nvPr/>
        </p:nvSpPr>
        <p:spPr>
          <a:xfrm>
            <a:off x="2525137" y="5909583"/>
            <a:ext cx="1202578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303B8"/>
              </a:buClr>
              <a:buSzPts val="2800"/>
              <a:buFont typeface="Proxima Nova Semibold"/>
              <a:buNone/>
              <a:defRPr sz="2800" b="0" i="0" u="none" strike="noStrike" cap="none">
                <a:solidFill>
                  <a:srgbClr val="0303B8"/>
                </a:solidFill>
                <a:latin typeface="Proxima Nova Semibold"/>
                <a:ea typeface="Proxima Nova Semibold"/>
                <a:cs typeface="Proxima Nova Semibold"/>
                <a:sym typeface="Proxima Nova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kern="0" dirty="0"/>
              <a:t>We accept people for they are.</a:t>
            </a:r>
          </a:p>
        </p:txBody>
      </p:sp>
    </p:spTree>
    <p:extLst>
      <p:ext uri="{BB962C8B-B14F-4D97-AF65-F5344CB8AC3E}">
        <p14:creationId xmlns:p14="http://schemas.microsoft.com/office/powerpoint/2010/main" val="333611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1" y="184817"/>
            <a:ext cx="12025781" cy="763600"/>
          </a:xfrm>
          <a:prstGeom prst="rect">
            <a:avLst/>
          </a:prstGeom>
        </p:spPr>
        <p:txBody>
          <a:bodyPr spcFirstLastPara="1" wrap="square" lIns="121900" tIns="121900" rIns="121900" bIns="121900" anchor="t" anchorCtr="0">
            <a:noAutofit/>
          </a:bodyPr>
          <a:lstStyle/>
          <a:p>
            <a:r>
              <a:rPr lang="en-GB" sz="4000" dirty="0"/>
              <a:t>HOW CAN YOU MAKE CHANGE?</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sp>
        <p:nvSpPr>
          <p:cNvPr id="4" name="Google Shape;65;p14">
            <a:extLst>
              <a:ext uri="{FF2B5EF4-FFF2-40B4-BE49-F238E27FC236}">
                <a16:creationId xmlns:a16="http://schemas.microsoft.com/office/drawing/2014/main" id="{6159539F-B540-432B-DAE3-3995D3A5CDFC}"/>
              </a:ext>
            </a:extLst>
          </p:cNvPr>
          <p:cNvSpPr txBox="1">
            <a:spLocks/>
          </p:cNvSpPr>
          <p:nvPr/>
        </p:nvSpPr>
        <p:spPr>
          <a:xfrm>
            <a:off x="2525137" y="5909583"/>
            <a:ext cx="1202578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303B8"/>
              </a:buClr>
              <a:buSzPts val="2800"/>
              <a:buFont typeface="Proxima Nova Semibold"/>
              <a:buNone/>
              <a:defRPr sz="2800" b="0" i="0" u="none" strike="noStrike" cap="none">
                <a:solidFill>
                  <a:srgbClr val="0303B8"/>
                </a:solidFill>
                <a:latin typeface="Proxima Nova Semibold"/>
                <a:ea typeface="Proxima Nova Semibold"/>
                <a:cs typeface="Proxima Nova Semibold"/>
                <a:sym typeface="Proxima Nova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kern="0" dirty="0"/>
              <a:t>We are all unique and loved.</a:t>
            </a:r>
          </a:p>
        </p:txBody>
      </p:sp>
      <p:pic>
        <p:nvPicPr>
          <p:cNvPr id="2" name="Picture 1">
            <a:extLst>
              <a:ext uri="{FF2B5EF4-FFF2-40B4-BE49-F238E27FC236}">
                <a16:creationId xmlns:a16="http://schemas.microsoft.com/office/drawing/2014/main" id="{6E22E6E4-200F-9B86-3DB5-46401FCC5163}"/>
              </a:ext>
            </a:extLst>
          </p:cNvPr>
          <p:cNvPicPr>
            <a:picLocks noChangeAspect="1"/>
          </p:cNvPicPr>
          <p:nvPr/>
        </p:nvPicPr>
        <p:blipFill>
          <a:blip r:embed="rId4"/>
          <a:stretch>
            <a:fillRect/>
          </a:stretch>
        </p:blipFill>
        <p:spPr>
          <a:xfrm>
            <a:off x="2109704" y="1159636"/>
            <a:ext cx="7614063" cy="4229613"/>
          </a:xfrm>
          <a:prstGeom prst="rect">
            <a:avLst/>
          </a:prstGeom>
        </p:spPr>
      </p:pic>
    </p:spTree>
    <p:extLst>
      <p:ext uri="{BB962C8B-B14F-4D97-AF65-F5344CB8AC3E}">
        <p14:creationId xmlns:p14="http://schemas.microsoft.com/office/powerpoint/2010/main" val="86391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GB" sz="4800" b="1" dirty="0"/>
              <a:t>SESSION 2:</a:t>
            </a:r>
            <a:endParaRPr sz="4800" b="1" dirty="0"/>
          </a:p>
        </p:txBody>
      </p:sp>
      <p:sp>
        <p:nvSpPr>
          <p:cNvPr id="66" name="Google Shape;66;p14"/>
          <p:cNvSpPr txBox="1">
            <a:spLocks noGrp="1"/>
          </p:cNvSpPr>
          <p:nvPr>
            <p:ph type="body" idx="1"/>
          </p:nvPr>
        </p:nvSpPr>
        <p:spPr>
          <a:xfrm>
            <a:off x="415600" y="1536633"/>
            <a:ext cx="6345419" cy="4555200"/>
          </a:xfrm>
          <a:prstGeom prst="rect">
            <a:avLst/>
          </a:prstGeom>
        </p:spPr>
        <p:txBody>
          <a:bodyPr spcFirstLastPara="1" wrap="square" lIns="121900" tIns="121900" rIns="121900" bIns="121900" anchor="t" anchorCtr="0">
            <a:normAutofit/>
          </a:bodyPr>
          <a:lstStyle/>
          <a:p>
            <a:pPr marL="0" indent="0">
              <a:spcAft>
                <a:spcPts val="1600"/>
              </a:spcAft>
              <a:buNone/>
            </a:pPr>
            <a:r>
              <a:rPr lang="en-GB" sz="2400" dirty="0">
                <a:latin typeface="Proxima Nova"/>
                <a:ea typeface="Proxima Nova"/>
                <a:cs typeface="Proxima Nova"/>
                <a:sym typeface="Proxima Nova"/>
              </a:rPr>
              <a:t>Based on Article </a:t>
            </a:r>
            <a:r>
              <a:rPr lang="en-GB" sz="2400" dirty="0"/>
              <a:t>12 of the UN Convention of the Rights of a Child; Every child has the right to express their views, feelings and wishes in all matters affecting them, and to have their views considered and taken seriously. This right applies at all times. </a:t>
            </a:r>
            <a:endParaRPr sz="2400"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descr="A cartoon characters on a black background&#10;&#10;Description automatically generated">
            <a:extLst>
              <a:ext uri="{FF2B5EF4-FFF2-40B4-BE49-F238E27FC236}">
                <a16:creationId xmlns:a16="http://schemas.microsoft.com/office/drawing/2014/main" id="{A948BF78-0BBD-8FCE-A071-CD26EE2D3C10}"/>
              </a:ext>
            </a:extLst>
          </p:cNvPr>
          <p:cNvPicPr>
            <a:picLocks noChangeAspect="1"/>
          </p:cNvPicPr>
          <p:nvPr/>
        </p:nvPicPr>
        <p:blipFill rotWithShape="1">
          <a:blip r:embed="rId4"/>
          <a:srcRect l="65932" t="67778"/>
          <a:stretch/>
        </p:blipFill>
        <p:spPr>
          <a:xfrm>
            <a:off x="10539389" y="4648200"/>
            <a:ext cx="1652612" cy="2209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1" y="184817"/>
            <a:ext cx="12025781" cy="763600"/>
          </a:xfrm>
          <a:prstGeom prst="rect">
            <a:avLst/>
          </a:prstGeom>
        </p:spPr>
        <p:txBody>
          <a:bodyPr spcFirstLastPara="1" wrap="square" lIns="121900" tIns="121900" rIns="121900" bIns="121900" anchor="t" anchorCtr="0">
            <a:noAutofit/>
          </a:bodyPr>
          <a:lstStyle/>
          <a:p>
            <a:r>
              <a:rPr lang="en-GB" sz="4000" dirty="0"/>
              <a:t>HOW CAN YOU MAKE CHANGE?</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sp>
        <p:nvSpPr>
          <p:cNvPr id="4" name="Google Shape;65;p14">
            <a:extLst>
              <a:ext uri="{FF2B5EF4-FFF2-40B4-BE49-F238E27FC236}">
                <a16:creationId xmlns:a16="http://schemas.microsoft.com/office/drawing/2014/main" id="{6159539F-B540-432B-DAE3-3995D3A5CDFC}"/>
              </a:ext>
            </a:extLst>
          </p:cNvPr>
          <p:cNvSpPr txBox="1">
            <a:spLocks/>
          </p:cNvSpPr>
          <p:nvPr/>
        </p:nvSpPr>
        <p:spPr>
          <a:xfrm>
            <a:off x="2059916" y="4854467"/>
            <a:ext cx="1202578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303B8"/>
              </a:buClr>
              <a:buSzPts val="2800"/>
              <a:buFont typeface="Proxima Nova Semibold"/>
              <a:buNone/>
              <a:defRPr sz="2800" b="0" i="0" u="none" strike="noStrike" cap="none">
                <a:solidFill>
                  <a:srgbClr val="0303B8"/>
                </a:solidFill>
                <a:latin typeface="Proxima Nova Semibold"/>
                <a:ea typeface="Proxima Nova Semibold"/>
                <a:cs typeface="Proxima Nova Semibold"/>
                <a:sym typeface="Proxima Nova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2400" kern="0" dirty="0"/>
              <a:t>Collaboratively create your 4metre poster campaign.</a:t>
            </a:r>
          </a:p>
          <a:p>
            <a:r>
              <a:rPr lang="en-GB" sz="2400" kern="0" dirty="0"/>
              <a:t>Create self portraits to show how you are all different.</a:t>
            </a:r>
          </a:p>
          <a:p>
            <a:r>
              <a:rPr lang="en-GB" sz="2400" kern="0" dirty="0"/>
              <a:t>How will you share this on social media to celebrate difference?</a:t>
            </a:r>
          </a:p>
        </p:txBody>
      </p:sp>
      <p:pic>
        <p:nvPicPr>
          <p:cNvPr id="3" name="Picture 2">
            <a:extLst>
              <a:ext uri="{FF2B5EF4-FFF2-40B4-BE49-F238E27FC236}">
                <a16:creationId xmlns:a16="http://schemas.microsoft.com/office/drawing/2014/main" id="{4E7E5DE6-4A9D-0442-6A14-066B96E9225D}"/>
              </a:ext>
            </a:extLst>
          </p:cNvPr>
          <p:cNvPicPr>
            <a:picLocks noChangeAspect="1"/>
          </p:cNvPicPr>
          <p:nvPr/>
        </p:nvPicPr>
        <p:blipFill>
          <a:blip r:embed="rId4"/>
          <a:stretch>
            <a:fillRect/>
          </a:stretch>
        </p:blipFill>
        <p:spPr>
          <a:xfrm>
            <a:off x="229013" y="948417"/>
            <a:ext cx="11430000" cy="3524250"/>
          </a:xfrm>
          <a:prstGeom prst="rect">
            <a:avLst/>
          </a:prstGeom>
        </p:spPr>
      </p:pic>
    </p:spTree>
    <p:extLst>
      <p:ext uri="{BB962C8B-B14F-4D97-AF65-F5344CB8AC3E}">
        <p14:creationId xmlns:p14="http://schemas.microsoft.com/office/powerpoint/2010/main" val="328714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6" name="Picture 5">
            <a:extLst>
              <a:ext uri="{FF2B5EF4-FFF2-40B4-BE49-F238E27FC236}">
                <a16:creationId xmlns:a16="http://schemas.microsoft.com/office/drawing/2014/main" id="{9299BDB3-8701-C08F-83D5-581D7384646A}"/>
              </a:ext>
            </a:extLst>
          </p:cNvPr>
          <p:cNvPicPr>
            <a:picLocks noChangeAspect="1"/>
          </p:cNvPicPr>
          <p:nvPr/>
        </p:nvPicPr>
        <p:blipFill>
          <a:blip r:embed="rId4"/>
          <a:stretch>
            <a:fillRect/>
          </a:stretch>
        </p:blipFill>
        <p:spPr>
          <a:xfrm>
            <a:off x="2761034" y="224240"/>
            <a:ext cx="6254629" cy="6254629"/>
          </a:xfrm>
          <a:prstGeom prst="rect">
            <a:avLst/>
          </a:prstGeom>
        </p:spPr>
      </p:pic>
    </p:spTree>
    <p:extLst>
      <p:ext uri="{BB962C8B-B14F-4D97-AF65-F5344CB8AC3E}">
        <p14:creationId xmlns:p14="http://schemas.microsoft.com/office/powerpoint/2010/main" val="47424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03305" y="3547747"/>
            <a:ext cx="11360800" cy="2618000"/>
          </a:xfrm>
          <a:prstGeom prst="rect">
            <a:avLst/>
          </a:prstGeom>
        </p:spPr>
        <p:txBody>
          <a:bodyPr spcFirstLastPara="1" wrap="square" lIns="121900" tIns="121900" rIns="121900" bIns="121900" anchor="b" anchorCtr="0">
            <a:noAutofit/>
          </a:bodyPr>
          <a:lstStyle/>
          <a:p>
            <a:r>
              <a:rPr lang="en-GB" sz="3600" b="1" dirty="0"/>
              <a:t>WHAT DID I LEARN?</a:t>
            </a:r>
            <a:br>
              <a:rPr lang="en-GB" sz="3600" dirty="0"/>
            </a:br>
            <a:r>
              <a:rPr lang="en-GB" sz="3600" dirty="0"/>
              <a:t>What was your favourite part of the lesson and what did you find challenging? Why?</a:t>
            </a:r>
            <a:br>
              <a:rPr lang="en-GB" sz="3600" dirty="0"/>
            </a:br>
            <a:br>
              <a:rPr lang="en-GB" sz="3600" dirty="0"/>
            </a:br>
            <a:r>
              <a:rPr lang="en-GB" sz="3600" dirty="0"/>
              <a:t>In an ideal world change rarely happens straight away. What can you do to make change happen?</a:t>
            </a:r>
            <a:br>
              <a:rPr lang="en-GB" sz="3600" dirty="0"/>
            </a:br>
            <a:br>
              <a:rPr lang="en-GB" sz="3600" dirty="0"/>
            </a:br>
            <a:r>
              <a:rPr lang="en-GB" sz="3600" dirty="0"/>
              <a:t>We can sometimes think that the heroes we know about are the only people making changes. Is this true? Why?</a:t>
            </a:r>
            <a:endParaRPr sz="3600" dirty="0"/>
          </a:p>
        </p:txBody>
      </p:sp>
    </p:spTree>
    <p:extLst>
      <p:ext uri="{BB962C8B-B14F-4D97-AF65-F5344CB8AC3E}">
        <p14:creationId xmlns:p14="http://schemas.microsoft.com/office/powerpoint/2010/main" val="219090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2712507"/>
            <a:ext cx="11360800" cy="2618000"/>
          </a:xfrm>
          <a:prstGeom prst="rect">
            <a:avLst/>
          </a:prstGeom>
        </p:spPr>
        <p:txBody>
          <a:bodyPr spcFirstLastPara="1" wrap="square" lIns="121900" tIns="121900" rIns="121900" bIns="121900" anchor="b" anchorCtr="0">
            <a:noAutofit/>
          </a:bodyPr>
          <a:lstStyle/>
          <a:p>
            <a:r>
              <a:rPr lang="en-GB" sz="8000" dirty="0"/>
              <a:t>What does this mean? Discuss with your partner</a:t>
            </a:r>
            <a:endParaRPr sz="8000" dirty="0"/>
          </a:p>
        </p:txBody>
      </p:sp>
    </p:spTree>
    <p:extLst>
      <p:ext uri="{BB962C8B-B14F-4D97-AF65-F5344CB8AC3E}">
        <p14:creationId xmlns:p14="http://schemas.microsoft.com/office/powerpoint/2010/main" val="80888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2984736"/>
            <a:ext cx="11360800" cy="2618000"/>
          </a:xfrm>
          <a:prstGeom prst="rect">
            <a:avLst/>
          </a:prstGeom>
        </p:spPr>
        <p:txBody>
          <a:bodyPr spcFirstLastPara="1" wrap="square" lIns="121900" tIns="121900" rIns="121900" bIns="121900" anchor="b" anchorCtr="0">
            <a:noAutofit/>
          </a:bodyPr>
          <a:lstStyle/>
          <a:p>
            <a:r>
              <a:rPr lang="en-GB" sz="6000" dirty="0"/>
              <a:t>WHO DO WE NEED TO MAKE CHANGE? </a:t>
            </a:r>
            <a:br>
              <a:rPr lang="en-GB" sz="6000" dirty="0"/>
            </a:br>
            <a:br>
              <a:rPr lang="en-GB" sz="6000" dirty="0"/>
            </a:br>
            <a:r>
              <a:rPr lang="en-GB" sz="6000" dirty="0"/>
              <a:t>HOW CAN YOU MAKE A DIFFERENCE?</a:t>
            </a:r>
            <a:endParaRPr sz="6000" dirty="0"/>
          </a:p>
        </p:txBody>
      </p:sp>
    </p:spTree>
    <p:extLst>
      <p:ext uri="{BB962C8B-B14F-4D97-AF65-F5344CB8AC3E}">
        <p14:creationId xmlns:p14="http://schemas.microsoft.com/office/powerpoint/2010/main" val="147462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7" name="Google Shape;67;p14"/>
          <p:cNvPicPr preferRelativeResize="0"/>
          <p:nvPr/>
        </p:nvPicPr>
        <p:blipFill rotWithShape="1">
          <a:blip r:embed="rId4">
            <a:alphaModFix/>
          </a:blip>
          <a:srcRect l="5921" t="3426" r="3679" b="15364"/>
          <a:stretch/>
        </p:blipFill>
        <p:spPr>
          <a:xfrm>
            <a:off x="415601" y="5600468"/>
            <a:ext cx="977729" cy="878401"/>
          </a:xfrm>
          <a:prstGeom prst="rect">
            <a:avLst/>
          </a:prstGeom>
          <a:noFill/>
          <a:ln>
            <a:noFill/>
          </a:ln>
        </p:spPr>
      </p:pic>
      <p:pic>
        <p:nvPicPr>
          <p:cNvPr id="5" name="Online Media 4" title="How To Change The World (a work in progress) | Kid President">
            <a:hlinkClick r:id="" action="ppaction://media"/>
            <a:extLst>
              <a:ext uri="{FF2B5EF4-FFF2-40B4-BE49-F238E27FC236}">
                <a16:creationId xmlns:a16="http://schemas.microsoft.com/office/drawing/2014/main" id="{901955A7-D4C7-32F7-24E0-57D3AEA91763}"/>
              </a:ext>
            </a:extLst>
          </p:cNvPr>
          <p:cNvPicPr>
            <a:picLocks noRot="1" noChangeAspect="1"/>
          </p:cNvPicPr>
          <p:nvPr>
            <a:videoFile r:link="rId1"/>
          </p:nvPr>
        </p:nvPicPr>
        <p:blipFill>
          <a:blip r:embed="rId5"/>
          <a:stretch>
            <a:fillRect/>
          </a:stretch>
        </p:blipFill>
        <p:spPr>
          <a:xfrm>
            <a:off x="26973" y="0"/>
            <a:ext cx="12165027" cy="6873240"/>
          </a:xfrm>
          <a:prstGeom prst="rect">
            <a:avLst/>
          </a:prstGeom>
        </p:spPr>
      </p:pic>
    </p:spTree>
    <p:extLst>
      <p:ext uri="{BB962C8B-B14F-4D97-AF65-F5344CB8AC3E}">
        <p14:creationId xmlns:p14="http://schemas.microsoft.com/office/powerpoint/2010/main" val="26259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2984736"/>
            <a:ext cx="11360800" cy="2618000"/>
          </a:xfrm>
          <a:prstGeom prst="rect">
            <a:avLst/>
          </a:prstGeom>
        </p:spPr>
        <p:txBody>
          <a:bodyPr spcFirstLastPara="1" wrap="square" lIns="121900" tIns="121900" rIns="121900" bIns="121900" anchor="b" anchorCtr="0">
            <a:noAutofit/>
          </a:bodyPr>
          <a:lstStyle/>
          <a:p>
            <a:r>
              <a:rPr lang="en-GB" sz="4800" dirty="0"/>
              <a:t>WHO DO WE NEED TO MAKE CHANGE? </a:t>
            </a:r>
            <a:br>
              <a:rPr lang="en-GB" sz="4800" dirty="0"/>
            </a:br>
            <a:br>
              <a:rPr lang="en-GB" sz="4800" dirty="0"/>
            </a:br>
            <a:r>
              <a:rPr lang="en-GB" sz="4800" dirty="0"/>
              <a:t>Examples of Human Rights Campaigns.</a:t>
            </a:r>
            <a:br>
              <a:rPr lang="en-GB" sz="4800" dirty="0"/>
            </a:br>
            <a:br>
              <a:rPr lang="en-GB" sz="4800" dirty="0"/>
            </a:br>
            <a:r>
              <a:rPr lang="en-GB" sz="4800" dirty="0"/>
              <a:t>What will your campaign be?</a:t>
            </a:r>
            <a:endParaRPr sz="4800" dirty="0"/>
          </a:p>
        </p:txBody>
      </p:sp>
    </p:spTree>
    <p:extLst>
      <p:ext uri="{BB962C8B-B14F-4D97-AF65-F5344CB8AC3E}">
        <p14:creationId xmlns:p14="http://schemas.microsoft.com/office/powerpoint/2010/main" val="419049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GB" sz="4800" b="1" dirty="0"/>
              <a:t>APPROACHES FOR CHANGE:</a:t>
            </a:r>
            <a:endParaRPr sz="4800" b="1" dirty="0"/>
          </a:p>
        </p:txBody>
      </p:sp>
      <p:sp>
        <p:nvSpPr>
          <p:cNvPr id="66" name="Google Shape;66;p14"/>
          <p:cNvSpPr txBox="1">
            <a:spLocks noGrp="1"/>
          </p:cNvSpPr>
          <p:nvPr>
            <p:ph type="body" idx="1"/>
          </p:nvPr>
        </p:nvSpPr>
        <p:spPr>
          <a:xfrm>
            <a:off x="415600" y="1709433"/>
            <a:ext cx="102524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GB" sz="2400" dirty="0"/>
              <a:t>BOYCOTT – Animal Testing</a:t>
            </a:r>
          </a:p>
          <a:p>
            <a:pPr marL="0" indent="0">
              <a:spcAft>
                <a:spcPts val="1600"/>
              </a:spcAft>
              <a:buNone/>
            </a:pPr>
            <a:r>
              <a:rPr lang="en-GB" sz="2400" dirty="0"/>
              <a:t>PROTEST – Climate Change (Extinction Rebellion), Black Lives Matter</a:t>
            </a:r>
          </a:p>
          <a:p>
            <a:pPr marL="0" indent="0">
              <a:spcAft>
                <a:spcPts val="1600"/>
              </a:spcAft>
              <a:buNone/>
            </a:pPr>
            <a:r>
              <a:rPr lang="en-GB" sz="2400" dirty="0">
                <a:latin typeface="Proxima Nova"/>
                <a:ea typeface="Proxima Nova"/>
                <a:cs typeface="Proxima Nova"/>
                <a:sym typeface="Proxima Nova"/>
              </a:rPr>
              <a:t>CHANGE LIFESTYLE – Recycling, Learning, Shopping Choices</a:t>
            </a:r>
          </a:p>
          <a:p>
            <a:pPr marL="0" indent="0">
              <a:spcAft>
                <a:spcPts val="1600"/>
              </a:spcAft>
              <a:buNone/>
            </a:pPr>
            <a:r>
              <a:rPr lang="en-GB" sz="2400" dirty="0"/>
              <a:t>WRITING LETTERS – Lobbying political figures to use their power for change</a:t>
            </a:r>
          </a:p>
          <a:p>
            <a:pPr marL="0" indent="0">
              <a:spcAft>
                <a:spcPts val="1600"/>
              </a:spcAft>
              <a:buNone/>
            </a:pPr>
            <a:r>
              <a:rPr lang="en-GB" sz="2400" dirty="0"/>
              <a:t>ART – Art can make people pay attention to important messages </a:t>
            </a:r>
            <a:endParaRPr sz="2400"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descr="A cartoon characters on a black background&#10;&#10;Description automatically generated">
            <a:extLst>
              <a:ext uri="{FF2B5EF4-FFF2-40B4-BE49-F238E27FC236}">
                <a16:creationId xmlns:a16="http://schemas.microsoft.com/office/drawing/2014/main" id="{A948BF78-0BBD-8FCE-A071-CD26EE2D3C10}"/>
              </a:ext>
            </a:extLst>
          </p:cNvPr>
          <p:cNvPicPr>
            <a:picLocks noChangeAspect="1"/>
          </p:cNvPicPr>
          <p:nvPr/>
        </p:nvPicPr>
        <p:blipFill rotWithShape="1">
          <a:blip r:embed="rId4"/>
          <a:srcRect l="65932" t="67778"/>
          <a:stretch/>
        </p:blipFill>
        <p:spPr>
          <a:xfrm>
            <a:off x="10539389" y="4648200"/>
            <a:ext cx="1652612" cy="2209800"/>
          </a:xfrm>
          <a:prstGeom prst="rect">
            <a:avLst/>
          </a:prstGeom>
        </p:spPr>
      </p:pic>
    </p:spTree>
    <p:extLst>
      <p:ext uri="{BB962C8B-B14F-4D97-AF65-F5344CB8AC3E}">
        <p14:creationId xmlns:p14="http://schemas.microsoft.com/office/powerpoint/2010/main" val="374592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PROTEST</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2" name="Picture 1">
            <a:extLst>
              <a:ext uri="{FF2B5EF4-FFF2-40B4-BE49-F238E27FC236}">
                <a16:creationId xmlns:a16="http://schemas.microsoft.com/office/drawing/2014/main" id="{7923FBFC-1B24-D043-A9CB-85FE4B53A14D}"/>
              </a:ext>
            </a:extLst>
          </p:cNvPr>
          <p:cNvPicPr>
            <a:picLocks noChangeAspect="1"/>
          </p:cNvPicPr>
          <p:nvPr/>
        </p:nvPicPr>
        <p:blipFill>
          <a:blip r:embed="rId4"/>
          <a:stretch>
            <a:fillRect/>
          </a:stretch>
        </p:blipFill>
        <p:spPr>
          <a:xfrm>
            <a:off x="3490981" y="1197503"/>
            <a:ext cx="4842165" cy="4842165"/>
          </a:xfrm>
          <a:prstGeom prst="rect">
            <a:avLst/>
          </a:prstGeom>
        </p:spPr>
      </p:pic>
    </p:spTree>
    <p:extLst>
      <p:ext uri="{BB962C8B-B14F-4D97-AF65-F5344CB8AC3E}">
        <p14:creationId xmlns:p14="http://schemas.microsoft.com/office/powerpoint/2010/main" val="703926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436533"/>
            <a:ext cx="12025781" cy="763600"/>
          </a:xfrm>
          <a:prstGeom prst="rect">
            <a:avLst/>
          </a:prstGeom>
        </p:spPr>
        <p:txBody>
          <a:bodyPr spcFirstLastPara="1" wrap="square" lIns="121900" tIns="121900" rIns="121900" bIns="121900" anchor="t" anchorCtr="0">
            <a:noAutofit/>
          </a:bodyPr>
          <a:lstStyle/>
          <a:p>
            <a:r>
              <a:rPr lang="en-GB" sz="4000" dirty="0"/>
              <a:t>WRITE LETTERS TO YOUR LOCAL MP</a:t>
            </a:r>
            <a:endParaRPr sz="4000" dirty="0"/>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3" name="Picture 2">
            <a:extLst>
              <a:ext uri="{FF2B5EF4-FFF2-40B4-BE49-F238E27FC236}">
                <a16:creationId xmlns:a16="http://schemas.microsoft.com/office/drawing/2014/main" id="{FEC3C2A5-912C-51D0-6D0B-D75574D32C7E}"/>
              </a:ext>
            </a:extLst>
          </p:cNvPr>
          <p:cNvPicPr>
            <a:picLocks noChangeAspect="1"/>
          </p:cNvPicPr>
          <p:nvPr/>
        </p:nvPicPr>
        <p:blipFill>
          <a:blip r:embed="rId4"/>
          <a:stretch>
            <a:fillRect/>
          </a:stretch>
        </p:blipFill>
        <p:spPr>
          <a:xfrm>
            <a:off x="4417001" y="1289186"/>
            <a:ext cx="3357997" cy="4750482"/>
          </a:xfrm>
          <a:prstGeom prst="rect">
            <a:avLst/>
          </a:prstGeom>
        </p:spPr>
      </p:pic>
    </p:spTree>
    <p:extLst>
      <p:ext uri="{BB962C8B-B14F-4D97-AF65-F5344CB8AC3E}">
        <p14:creationId xmlns:p14="http://schemas.microsoft.com/office/powerpoint/2010/main" val="2528496275"/>
      </p:ext>
    </p:extLst>
  </p:cSld>
  <p:clrMapOvr>
    <a:masterClrMapping/>
  </p:clrMapOvr>
</p:sld>
</file>

<file path=ppt/theme/theme1.xml><?xml version="1.0" encoding="utf-8"?>
<a:theme xmlns:a="http://schemas.openxmlformats.org/drawingml/2006/main" name="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TotalTime>
  <Words>382</Words>
  <Application>Microsoft Office PowerPoint</Application>
  <PresentationFormat>Widescreen</PresentationFormat>
  <Paragraphs>32</Paragraphs>
  <Slides>22</Slides>
  <Notes>22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Proxima Nova</vt:lpstr>
      <vt:lpstr>Proxima Nova Semibold</vt:lpstr>
      <vt:lpstr>Times New Roman</vt:lpstr>
      <vt:lpstr>RFHRUK Presentation</vt:lpstr>
      <vt:lpstr>RFK HUMAN RIGHTS UK</vt:lpstr>
      <vt:lpstr>SESSION 2:</vt:lpstr>
      <vt:lpstr>What does this mean? Discuss with your partner</vt:lpstr>
      <vt:lpstr>WHO DO WE NEED TO MAKE CHANGE?   HOW CAN YOU MAKE A DIFFERENCE?</vt:lpstr>
      <vt:lpstr>PowerPoint Presentation</vt:lpstr>
      <vt:lpstr>WHO DO WE NEED TO MAKE CHANGE?   Examples of Human Rights Campaigns.  What will your campaign be?</vt:lpstr>
      <vt:lpstr>APPROACHES FOR CHANGE:</vt:lpstr>
      <vt:lpstr>PROTEST</vt:lpstr>
      <vt:lpstr>WRITE LETTERS TO YOUR LOCAL MP</vt:lpstr>
      <vt:lpstr>TWITTER CAMPAIGNS</vt:lpstr>
      <vt:lpstr>CAMPAIGN THROUGH ART</vt:lpstr>
      <vt:lpstr>CAMPAIGN THROUGH ACTIONS</vt:lpstr>
      <vt:lpstr>START A NEW PROJECT THAT WILL HIGHLIGHT THE ISSUE</vt:lpstr>
      <vt:lpstr>PowerPoint Presentation</vt:lpstr>
      <vt:lpstr>HOW CAN YOU MAKE CHANGE?   In pairs discuss which campaign you believe is the most effective and why?</vt:lpstr>
      <vt:lpstr>PowerPoint Presentation</vt:lpstr>
      <vt:lpstr>HOW CAN YOU MAKE CHANGE?   Create your ‘EQUALITY’ wallpaper campaign for LGBTQ+ Rights, celebrate how we are all unique and we should celebrate our differences</vt:lpstr>
      <vt:lpstr>HOW CAN YOU MAKE CHANGE?</vt:lpstr>
      <vt:lpstr>HOW CAN YOU MAKE CHANGE?</vt:lpstr>
      <vt:lpstr>HOW CAN YOU MAKE CHANGE?</vt:lpstr>
      <vt:lpstr>PowerPoint Presentation</vt:lpstr>
      <vt:lpstr>WHAT DID I LEARN? What was your favourite part of the lesson and what did you find challenging? Why?  In an ideal world change rarely happens straight away. What can you do to make change happen?  We can sometimes think that the heroes we know about are the only people making changes. Is this true? Why?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Brady</dc:creator>
  <cp:lastModifiedBy>Helen Brady</cp:lastModifiedBy>
  <cp:revision>1</cp:revision>
  <dcterms:created xsi:type="dcterms:W3CDTF">2024-07-05T08:40:12Z</dcterms:created>
  <dcterms:modified xsi:type="dcterms:W3CDTF">2024-07-05T09:07:02Z</dcterms:modified>
</cp:coreProperties>
</file>