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85" r:id="rId4"/>
    <p:sldId id="298" r:id="rId5"/>
    <p:sldId id="262" r:id="rId6"/>
    <p:sldId id="299" r:id="rId7"/>
    <p:sldId id="300" r:id="rId8"/>
    <p:sldId id="306" r:id="rId9"/>
    <p:sldId id="307" r:id="rId10"/>
    <p:sldId id="309" r:id="rId11"/>
    <p:sldId id="310" r:id="rId12"/>
    <p:sldId id="311" r:id="rId13"/>
    <p:sldId id="312" r:id="rId14"/>
    <p:sldId id="305" r:id="rId15"/>
    <p:sldId id="293" r:id="rId16"/>
    <p:sldId id="297" r:id="rId17"/>
    <p:sldId id="314" r:id="rId18"/>
    <p:sldId id="315" r:id="rId19"/>
    <p:sldId id="316" r:id="rId20"/>
    <p:sldId id="294" r:id="rId21"/>
    <p:sldId id="313" r:id="rId22"/>
  </p:sldIdLst>
  <p:sldSz cx="9144000" cy="5143500" type="screen16x9"/>
  <p:notesSz cx="6858000" cy="9144000"/>
  <p:embeddedFontLst>
    <p:embeddedFont>
      <p:font typeface="Proxima Nova" panose="020B0604020202020204" charset="0"/>
      <p:regular r:id="rId24"/>
      <p:bold r:id="rId25"/>
      <p:italic r:id="rId26"/>
      <p:boldItalic r:id="rId27"/>
    </p:embeddedFont>
    <p:embeddedFont>
      <p:font typeface="Proxima Nova Semibol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80" d="100"/>
          <a:sy n="80" d="100"/>
        </p:scale>
        <p:origin x="96" y="10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92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08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08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65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29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09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26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77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59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41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39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53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1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8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05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93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83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10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1">
            <a:alphaModFix/>
          </a:blip>
          <a:srcRect l="5921" t="3426" r="3679" b="15364"/>
          <a:stretch/>
        </p:blipFill>
        <p:spPr>
          <a:xfrm>
            <a:off x="311700" y="4200350"/>
            <a:ext cx="733297" cy="6588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kYVKCKyJe58?feature=oembed"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9iQVMWGE3_s?feature=oembed" TargetMode="External"/><Relationship Id="rId5" Type="http://schemas.openxmlformats.org/officeDocument/2006/relationships/image" Target="../media/image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589500" y="3994750"/>
            <a:ext cx="5242800" cy="65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500" b="1">
                <a:solidFill>
                  <a:schemeClr val="lt1"/>
                </a:solidFill>
                <a:latin typeface="Proxima Nova"/>
                <a:ea typeface="Proxima Nova"/>
                <a:cs typeface="Proxima Nova"/>
                <a:sym typeface="Proxima Nova"/>
              </a:rPr>
              <a:t>RFK HUMAN RIGHTS UK</a:t>
            </a:r>
            <a:endParaRPr sz="3500"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3589500" y="4401425"/>
            <a:ext cx="3990300" cy="5682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278100" y="4165975"/>
            <a:ext cx="763873" cy="658801"/>
          </a:xfrm>
          <a:prstGeom prst="rect">
            <a:avLst/>
          </a:prstGeom>
          <a:noFill/>
          <a:ln>
            <a:noFill/>
          </a:ln>
        </p:spPr>
      </p:pic>
      <p:cxnSp>
        <p:nvCxnSpPr>
          <p:cNvPr id="58" name="Google Shape;58;p13"/>
          <p:cNvCxnSpPr/>
          <p:nvPr/>
        </p:nvCxnSpPr>
        <p:spPr>
          <a:xfrm>
            <a:off x="335550" y="3994738"/>
            <a:ext cx="8472900" cy="9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311700" y="1495675"/>
            <a:ext cx="8520600" cy="658800"/>
          </a:xfrm>
          <a:prstGeom prst="rect">
            <a:avLst/>
          </a:prstGeom>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6000" dirty="0">
                <a:solidFill>
                  <a:schemeClr val="lt1"/>
                </a:solidFill>
                <a:latin typeface="Proxima Nova Semibold"/>
                <a:ea typeface="Proxima Nova Semibold"/>
                <a:cs typeface="Proxima Nova Semibold"/>
                <a:sym typeface="Proxima Nova Semibold"/>
              </a:rPr>
              <a:t>Year 5 – Systemic Racism</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2690750" y="2003550"/>
            <a:ext cx="3548400" cy="5682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br>
              <a:rPr lang="en-GB" dirty="0">
                <a:solidFill>
                  <a:srgbClr val="F3F3F3"/>
                </a:solidFill>
                <a:latin typeface="Times New Roman"/>
                <a:ea typeface="Times New Roman"/>
                <a:cs typeface="Times New Roman"/>
                <a:sym typeface="Times New Roman"/>
              </a:rPr>
            </a:br>
            <a:r>
              <a:rPr lang="en-GB" dirty="0">
                <a:solidFill>
                  <a:srgbClr val="F3F3F3"/>
                </a:solidFill>
                <a:latin typeface="Times New Roman"/>
                <a:ea typeface="Times New Roman"/>
                <a:cs typeface="Times New Roman"/>
                <a:sym typeface="Times New Roman"/>
              </a:rPr>
              <a:t>Session 2</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2" name="Picture 1">
            <a:extLst>
              <a:ext uri="{FF2B5EF4-FFF2-40B4-BE49-F238E27FC236}">
                <a16:creationId xmlns:a16="http://schemas.microsoft.com/office/drawing/2014/main" id="{D2C4C081-3C74-B6D9-4542-B50B8AA49E6B}"/>
              </a:ext>
            </a:extLst>
          </p:cNvPr>
          <p:cNvPicPr>
            <a:picLocks noChangeAspect="1"/>
          </p:cNvPicPr>
          <p:nvPr/>
        </p:nvPicPr>
        <p:blipFill>
          <a:blip r:embed="rId4"/>
          <a:stretch>
            <a:fillRect/>
          </a:stretch>
        </p:blipFill>
        <p:spPr>
          <a:xfrm>
            <a:off x="1829429" y="920830"/>
            <a:ext cx="6486557" cy="3649970"/>
          </a:xfrm>
          <a:prstGeom prst="rect">
            <a:avLst/>
          </a:prstGeom>
        </p:spPr>
      </p:pic>
    </p:spTree>
    <p:extLst>
      <p:ext uri="{BB962C8B-B14F-4D97-AF65-F5344CB8AC3E}">
        <p14:creationId xmlns:p14="http://schemas.microsoft.com/office/powerpoint/2010/main" val="41828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Robby Novak – Campaigner for Children’s Rights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2" name="Picture 1">
            <a:extLst>
              <a:ext uri="{FF2B5EF4-FFF2-40B4-BE49-F238E27FC236}">
                <a16:creationId xmlns:a16="http://schemas.microsoft.com/office/drawing/2014/main" id="{D2C4C081-3C74-B6D9-4542-B50B8AA49E6B}"/>
              </a:ext>
            </a:extLst>
          </p:cNvPr>
          <p:cNvPicPr>
            <a:picLocks noChangeAspect="1"/>
          </p:cNvPicPr>
          <p:nvPr/>
        </p:nvPicPr>
        <p:blipFill>
          <a:blip r:embed="rId4"/>
          <a:stretch>
            <a:fillRect/>
          </a:stretch>
        </p:blipFill>
        <p:spPr>
          <a:xfrm>
            <a:off x="1829429" y="920830"/>
            <a:ext cx="6486557" cy="3649970"/>
          </a:xfrm>
          <a:prstGeom prst="rect">
            <a:avLst/>
          </a:prstGeom>
        </p:spPr>
      </p:pic>
    </p:spTree>
    <p:extLst>
      <p:ext uri="{BB962C8B-B14F-4D97-AF65-F5344CB8AC3E}">
        <p14:creationId xmlns:p14="http://schemas.microsoft.com/office/powerpoint/2010/main" val="61631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17329746-C00C-36A2-5F45-ED359409B7AB}"/>
              </a:ext>
            </a:extLst>
          </p:cNvPr>
          <p:cNvPicPr>
            <a:picLocks noChangeAspect="1"/>
          </p:cNvPicPr>
          <p:nvPr/>
        </p:nvPicPr>
        <p:blipFill>
          <a:blip r:embed="rId4"/>
          <a:stretch>
            <a:fillRect/>
          </a:stretch>
        </p:blipFill>
        <p:spPr>
          <a:xfrm>
            <a:off x="3319776" y="900100"/>
            <a:ext cx="3833192" cy="3833192"/>
          </a:xfrm>
          <a:prstGeom prst="rect">
            <a:avLst/>
          </a:prstGeom>
        </p:spPr>
      </p:pic>
    </p:spTree>
    <p:extLst>
      <p:ext uri="{BB962C8B-B14F-4D97-AF65-F5344CB8AC3E}">
        <p14:creationId xmlns:p14="http://schemas.microsoft.com/office/powerpoint/2010/main" val="333905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Amanda Gorman – Human Rights Activist, Campaigner for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17329746-C00C-36A2-5F45-ED359409B7AB}"/>
              </a:ext>
            </a:extLst>
          </p:cNvPr>
          <p:cNvPicPr>
            <a:picLocks noChangeAspect="1"/>
          </p:cNvPicPr>
          <p:nvPr/>
        </p:nvPicPr>
        <p:blipFill>
          <a:blip r:embed="rId4"/>
          <a:stretch>
            <a:fillRect/>
          </a:stretch>
        </p:blipFill>
        <p:spPr>
          <a:xfrm>
            <a:off x="3319776" y="900100"/>
            <a:ext cx="3833192" cy="3833192"/>
          </a:xfrm>
          <a:prstGeom prst="rect">
            <a:avLst/>
          </a:prstGeom>
        </p:spPr>
      </p:pic>
    </p:spTree>
    <p:extLst>
      <p:ext uri="{BB962C8B-B14F-4D97-AF65-F5344CB8AC3E}">
        <p14:creationId xmlns:p14="http://schemas.microsoft.com/office/powerpoint/2010/main" val="97144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28573"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Thandiwe Abdullah – Activist for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sp>
        <p:nvSpPr>
          <p:cNvPr id="4" name="Google Shape;66;p14">
            <a:extLst>
              <a:ext uri="{FF2B5EF4-FFF2-40B4-BE49-F238E27FC236}">
                <a16:creationId xmlns:a16="http://schemas.microsoft.com/office/drawing/2014/main" id="{A946FBB0-090C-E264-CAB7-EF3BFBC58501}"/>
              </a:ext>
            </a:extLst>
          </p:cNvPr>
          <p:cNvSpPr txBox="1">
            <a:spLocks noGrp="1"/>
          </p:cNvSpPr>
          <p:nvPr>
            <p:ph type="body" idx="1"/>
          </p:nvPr>
        </p:nvSpPr>
        <p:spPr>
          <a:xfrm>
            <a:off x="311700" y="1152475"/>
            <a:ext cx="407327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Watch this Video:</a:t>
            </a:r>
            <a:br>
              <a:rPr lang="en-GB" dirty="0">
                <a:latin typeface="Proxima Nova"/>
                <a:ea typeface="Proxima Nova"/>
                <a:cs typeface="Proxima Nova"/>
                <a:sym typeface="Proxima Nova"/>
              </a:rPr>
            </a:br>
            <a:r>
              <a:rPr lang="en-GB" sz="1800" dirty="0">
                <a:solidFill>
                  <a:srgbClr val="FF0000"/>
                </a:solidFill>
                <a:latin typeface="+mn-lt"/>
              </a:rPr>
              <a:t>https://www.youtube.com/watch?v=kYVKCKyJe58</a:t>
            </a:r>
            <a:endParaRPr dirty="0">
              <a:solidFill>
                <a:schemeClr val="accent5"/>
              </a:solidFill>
              <a:latin typeface="Proxima Nova"/>
              <a:ea typeface="Proxima Nova"/>
              <a:cs typeface="Proxima Nova"/>
              <a:sym typeface="Proxima Nova"/>
            </a:endParaRPr>
          </a:p>
        </p:txBody>
      </p:sp>
      <p:pic>
        <p:nvPicPr>
          <p:cNvPr id="3" name="Picture 2">
            <a:extLst>
              <a:ext uri="{FF2B5EF4-FFF2-40B4-BE49-F238E27FC236}">
                <a16:creationId xmlns:a16="http://schemas.microsoft.com/office/drawing/2014/main" id="{BC01C1B8-3DDE-355B-CF67-4D98DBBA40D1}"/>
              </a:ext>
            </a:extLst>
          </p:cNvPr>
          <p:cNvPicPr>
            <a:picLocks noChangeAspect="1"/>
          </p:cNvPicPr>
          <p:nvPr/>
        </p:nvPicPr>
        <p:blipFill rotWithShape="1">
          <a:blip r:embed="rId4"/>
          <a:srcRect l="5173" t="1590" r="51576" b="17759"/>
          <a:stretch/>
        </p:blipFill>
        <p:spPr>
          <a:xfrm>
            <a:off x="5445532" y="832714"/>
            <a:ext cx="3162883" cy="4055922"/>
          </a:xfrm>
          <a:prstGeom prst="rect">
            <a:avLst/>
          </a:prstGeom>
        </p:spPr>
      </p:pic>
    </p:spTree>
    <p:extLst>
      <p:ext uri="{BB962C8B-B14F-4D97-AF65-F5344CB8AC3E}">
        <p14:creationId xmlns:p14="http://schemas.microsoft.com/office/powerpoint/2010/main" val="181292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36391" y="3253580"/>
            <a:ext cx="8520600" cy="1963500"/>
          </a:xfrm>
          <a:prstGeom prst="rect">
            <a:avLst/>
          </a:prstGeom>
        </p:spPr>
        <p:txBody>
          <a:bodyPr spcFirstLastPara="1" wrap="square" lIns="91425" tIns="91425" rIns="91425" bIns="91425" anchor="b" anchorCtr="0">
            <a:noAutofit/>
          </a:bodyPr>
          <a:lstStyle/>
          <a:p>
            <a:br>
              <a:rPr lang="en-GB" sz="4400" dirty="0"/>
            </a:br>
            <a:br>
              <a:rPr lang="en-GB" sz="4400" dirty="0"/>
            </a:br>
            <a:r>
              <a:rPr lang="en-GB" sz="4400" dirty="0"/>
              <a:t>Watch this video</a:t>
            </a:r>
            <a:br>
              <a:rPr lang="en-GB" sz="4400" dirty="0"/>
            </a:br>
            <a:br>
              <a:rPr lang="en-GB" sz="4400" dirty="0">
                <a:solidFill>
                  <a:schemeClr val="accent5">
                    <a:lumMod val="75000"/>
                  </a:schemeClr>
                </a:solidFill>
                <a:latin typeface="Arial" panose="020B0604020202020204" pitchFamily="34" charset="0"/>
                <a:cs typeface="Arial" panose="020B0604020202020204" pitchFamily="34" charset="0"/>
              </a:rPr>
            </a:br>
            <a:endParaRPr sz="4400" dirty="0"/>
          </a:p>
        </p:txBody>
      </p:sp>
      <p:pic>
        <p:nvPicPr>
          <p:cNvPr id="2" name="Online Media 1" title="The Power of Your Name | Obi Maduka-Ugwu | TEDxDover">
            <a:hlinkClick r:id="" action="ppaction://media"/>
            <a:extLst>
              <a:ext uri="{FF2B5EF4-FFF2-40B4-BE49-F238E27FC236}">
                <a16:creationId xmlns:a16="http://schemas.microsoft.com/office/drawing/2014/main" id="{E0EB87EE-1D27-72D2-E2FE-A6751D4DA1FD}"/>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3008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97870"/>
            <a:ext cx="8520600" cy="1963500"/>
          </a:xfrm>
          <a:prstGeom prst="rect">
            <a:avLst/>
          </a:prstGeom>
        </p:spPr>
        <p:txBody>
          <a:bodyPr spcFirstLastPara="1" wrap="square" lIns="91425" tIns="91425" rIns="91425" bIns="91425" anchor="b" anchorCtr="0">
            <a:noAutofit/>
          </a:bodyPr>
          <a:lstStyle/>
          <a:p>
            <a:r>
              <a:rPr lang="en-GB" sz="4400" dirty="0"/>
              <a:t>What kind of skills and qualities did these Human Rights heroes have?</a:t>
            </a:r>
            <a:br>
              <a:rPr lang="en-GB" sz="4400" dirty="0"/>
            </a:br>
            <a:br>
              <a:rPr lang="en-GB" sz="4400" dirty="0"/>
            </a:br>
            <a:r>
              <a:rPr lang="en-GB" sz="4400" dirty="0"/>
              <a:t>Discuss</a:t>
            </a:r>
            <a:endParaRPr sz="4400" dirty="0"/>
          </a:p>
        </p:txBody>
      </p:sp>
    </p:spTree>
    <p:extLst>
      <p:ext uri="{BB962C8B-B14F-4D97-AF65-F5344CB8AC3E}">
        <p14:creationId xmlns:p14="http://schemas.microsoft.com/office/powerpoint/2010/main" val="153130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699448"/>
            <a:ext cx="8520600" cy="1963500"/>
          </a:xfrm>
          <a:prstGeom prst="rect">
            <a:avLst/>
          </a:prstGeom>
        </p:spPr>
        <p:txBody>
          <a:bodyPr spcFirstLastPara="1" wrap="square" lIns="91425" tIns="91425" rIns="91425" bIns="91425" anchor="b" anchorCtr="0">
            <a:noAutofit/>
          </a:bodyPr>
          <a:lstStyle/>
          <a:p>
            <a:r>
              <a:rPr lang="en-GB" sz="4400" dirty="0"/>
              <a:t>What did the Human Rights heroes do to create the movement they were involved in?</a:t>
            </a:r>
            <a:br>
              <a:rPr lang="en-GB" sz="4400" dirty="0"/>
            </a:br>
            <a:br>
              <a:rPr lang="en-GB" sz="4400" dirty="0"/>
            </a:br>
            <a:r>
              <a:rPr lang="en-GB" sz="4400" dirty="0"/>
              <a:t>Discuss.</a:t>
            </a:r>
            <a:endParaRPr sz="4400" dirty="0"/>
          </a:p>
        </p:txBody>
      </p:sp>
    </p:spTree>
    <p:extLst>
      <p:ext uri="{BB962C8B-B14F-4D97-AF65-F5344CB8AC3E}">
        <p14:creationId xmlns:p14="http://schemas.microsoft.com/office/powerpoint/2010/main" val="98291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699448"/>
            <a:ext cx="8520600" cy="1963500"/>
          </a:xfrm>
          <a:prstGeom prst="rect">
            <a:avLst/>
          </a:prstGeom>
        </p:spPr>
        <p:txBody>
          <a:bodyPr spcFirstLastPara="1" wrap="square" lIns="91425" tIns="91425" rIns="91425" bIns="91425" anchor="b" anchorCtr="0">
            <a:noAutofit/>
          </a:bodyPr>
          <a:lstStyle/>
          <a:p>
            <a:r>
              <a:rPr lang="en-GB" sz="4400" dirty="0"/>
              <a:t>Do Human Rights heroes make change on their own?</a:t>
            </a:r>
            <a:br>
              <a:rPr lang="en-GB" sz="4400" dirty="0"/>
            </a:br>
            <a:br>
              <a:rPr lang="en-GB" sz="4400" dirty="0"/>
            </a:br>
            <a:r>
              <a:rPr lang="en-GB" sz="4400" dirty="0"/>
              <a:t>Discuss.</a:t>
            </a:r>
            <a:endParaRPr sz="4400" dirty="0"/>
          </a:p>
        </p:txBody>
      </p:sp>
    </p:spTree>
    <p:extLst>
      <p:ext uri="{BB962C8B-B14F-4D97-AF65-F5344CB8AC3E}">
        <p14:creationId xmlns:p14="http://schemas.microsoft.com/office/powerpoint/2010/main" val="370002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699448"/>
            <a:ext cx="8520600" cy="1963500"/>
          </a:xfrm>
          <a:prstGeom prst="rect">
            <a:avLst/>
          </a:prstGeom>
        </p:spPr>
        <p:txBody>
          <a:bodyPr spcFirstLastPara="1" wrap="square" lIns="91425" tIns="91425" rIns="91425" bIns="91425" anchor="b" anchorCtr="0">
            <a:noAutofit/>
          </a:bodyPr>
          <a:lstStyle/>
          <a:p>
            <a:r>
              <a:rPr lang="en-GB" sz="4400" dirty="0"/>
              <a:t>What kind of people do we need to make Change?</a:t>
            </a:r>
            <a:br>
              <a:rPr lang="en-GB" sz="4400" dirty="0"/>
            </a:br>
            <a:br>
              <a:rPr lang="en-GB" sz="4400" dirty="0"/>
            </a:br>
            <a:r>
              <a:rPr lang="en-GB" sz="4400" dirty="0"/>
              <a:t>Discuss.</a:t>
            </a:r>
            <a:endParaRPr sz="4400" dirty="0"/>
          </a:p>
        </p:txBody>
      </p:sp>
    </p:spTree>
    <p:extLst>
      <p:ext uri="{BB962C8B-B14F-4D97-AF65-F5344CB8AC3E}">
        <p14:creationId xmlns:p14="http://schemas.microsoft.com/office/powerpoint/2010/main" val="416625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Proxima Nova Semibold"/>
                <a:ea typeface="Proxima Nova Semibold"/>
                <a:cs typeface="Proxima Nova Semibold"/>
                <a:sym typeface="Proxima Nova Semibold"/>
              </a:rPr>
              <a:t>SESSION 2:</a:t>
            </a:r>
            <a:endParaRPr sz="3600"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311700" y="1152475"/>
            <a:ext cx="475906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Based on Article </a:t>
            </a:r>
            <a:r>
              <a:rPr lang="en-GB" dirty="0"/>
              <a:t>12 of the UN Convention of the Rights of a Child; Every child has the right to express their views, feelings and wishes in all matters affecting them, and to have their views considered and taken seriously. This right applies at all times.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1" y="3486150"/>
            <a:ext cx="1239459" cy="1657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07791" y="0"/>
            <a:ext cx="8520600" cy="1963500"/>
          </a:xfrm>
          <a:prstGeom prst="rect">
            <a:avLst/>
          </a:prstGeom>
        </p:spPr>
        <p:txBody>
          <a:bodyPr spcFirstLastPara="1" wrap="square" lIns="91425" tIns="91425" rIns="91425" bIns="91425" anchor="b" anchorCtr="0">
            <a:noAutofit/>
          </a:bodyPr>
          <a:lstStyle/>
          <a:p>
            <a:r>
              <a:rPr lang="en-GB" sz="4400" dirty="0"/>
              <a:t>Create your Human Rights Creative Mind map</a:t>
            </a:r>
            <a:endParaRPr sz="4400" dirty="0"/>
          </a:p>
        </p:txBody>
      </p:sp>
      <p:pic>
        <p:nvPicPr>
          <p:cNvPr id="3" name="Picture 2">
            <a:extLst>
              <a:ext uri="{FF2B5EF4-FFF2-40B4-BE49-F238E27FC236}">
                <a16:creationId xmlns:a16="http://schemas.microsoft.com/office/drawing/2014/main" id="{53931165-C276-6803-C7AA-4455F4914BE8}"/>
              </a:ext>
            </a:extLst>
          </p:cNvPr>
          <p:cNvPicPr>
            <a:picLocks noChangeAspect="1"/>
          </p:cNvPicPr>
          <p:nvPr/>
        </p:nvPicPr>
        <p:blipFill>
          <a:blip r:embed="rId3"/>
          <a:stretch>
            <a:fillRect/>
          </a:stretch>
        </p:blipFill>
        <p:spPr>
          <a:xfrm>
            <a:off x="2729593" y="1963500"/>
            <a:ext cx="3684814" cy="2766755"/>
          </a:xfrm>
          <a:prstGeom prst="rect">
            <a:avLst/>
          </a:prstGeom>
        </p:spPr>
      </p:pic>
    </p:spTree>
    <p:extLst>
      <p:ext uri="{BB962C8B-B14F-4D97-AF65-F5344CB8AC3E}">
        <p14:creationId xmlns:p14="http://schemas.microsoft.com/office/powerpoint/2010/main" val="89458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63209" y="810491"/>
            <a:ext cx="8520600" cy="1963500"/>
          </a:xfrm>
          <a:prstGeom prst="rect">
            <a:avLst/>
          </a:prstGeom>
        </p:spPr>
        <p:txBody>
          <a:bodyPr spcFirstLastPara="1" wrap="square" lIns="91425" tIns="91425" rIns="91425" bIns="91425" anchor="b" anchorCtr="0">
            <a:noAutofit/>
          </a:bodyPr>
          <a:lstStyle/>
          <a:p>
            <a:r>
              <a:rPr lang="en-GB" sz="4400" dirty="0"/>
              <a:t>What Did You Learn?</a:t>
            </a:r>
            <a:endParaRPr sz="4400" dirty="0"/>
          </a:p>
        </p:txBody>
      </p:sp>
    </p:spTree>
    <p:extLst>
      <p:ext uri="{BB962C8B-B14F-4D97-AF65-F5344CB8AC3E}">
        <p14:creationId xmlns:p14="http://schemas.microsoft.com/office/powerpoint/2010/main" val="325310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3438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Who and what make Movements for Change happen?</a:t>
            </a:r>
            <a:endParaRPr sz="6000" dirty="0"/>
          </a:p>
        </p:txBody>
      </p:sp>
    </p:spTree>
    <p:extLst>
      <p:ext uri="{BB962C8B-B14F-4D97-AF65-F5344CB8AC3E}">
        <p14:creationId xmlns:p14="http://schemas.microsoft.com/office/powerpoint/2010/main" val="80888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842889"/>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CHANGEMAKERS</a:t>
            </a:r>
            <a:endParaRPr sz="6000" dirty="0"/>
          </a:p>
        </p:txBody>
      </p:sp>
    </p:spTree>
    <p:extLst>
      <p:ext uri="{BB962C8B-B14F-4D97-AF65-F5344CB8AC3E}">
        <p14:creationId xmlns:p14="http://schemas.microsoft.com/office/powerpoint/2010/main" val="147462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4" name="Picture 3">
            <a:extLst>
              <a:ext uri="{FF2B5EF4-FFF2-40B4-BE49-F238E27FC236}">
                <a16:creationId xmlns:a16="http://schemas.microsoft.com/office/drawing/2014/main" id="{3A44EC58-506E-CEA2-79C0-408ADF27F45F}"/>
              </a:ext>
            </a:extLst>
          </p:cNvPr>
          <p:cNvPicPr>
            <a:picLocks noChangeAspect="1"/>
          </p:cNvPicPr>
          <p:nvPr/>
        </p:nvPicPr>
        <p:blipFill>
          <a:blip r:embed="rId4"/>
          <a:stretch>
            <a:fillRect/>
          </a:stretch>
        </p:blipFill>
        <p:spPr>
          <a:xfrm>
            <a:off x="2023779" y="909235"/>
            <a:ext cx="5353794" cy="3620515"/>
          </a:xfrm>
          <a:prstGeom prst="rect">
            <a:avLst/>
          </a:prstGeom>
        </p:spPr>
      </p:pic>
    </p:spTree>
    <p:extLst>
      <p:ext uri="{BB962C8B-B14F-4D97-AF65-F5344CB8AC3E}">
        <p14:creationId xmlns:p14="http://schemas.microsoft.com/office/powerpoint/2010/main" val="262593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dirty="0">
                <a:latin typeface="Proxima Nova Semibold"/>
                <a:ea typeface="Proxima Nova Semibold"/>
                <a:cs typeface="Proxima Nova Semibold"/>
                <a:sym typeface="Proxima Nova Semibold"/>
              </a:rPr>
              <a:t>Martin Luther King – Human Rights Activist, Campaigner for Equality</a:t>
            </a:r>
            <a:endParaRPr sz="2000"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4" name="Picture 3">
            <a:extLst>
              <a:ext uri="{FF2B5EF4-FFF2-40B4-BE49-F238E27FC236}">
                <a16:creationId xmlns:a16="http://schemas.microsoft.com/office/drawing/2014/main" id="{3A44EC58-506E-CEA2-79C0-408ADF27F45F}"/>
              </a:ext>
            </a:extLst>
          </p:cNvPr>
          <p:cNvPicPr>
            <a:picLocks noChangeAspect="1"/>
          </p:cNvPicPr>
          <p:nvPr/>
        </p:nvPicPr>
        <p:blipFill>
          <a:blip r:embed="rId4"/>
          <a:stretch>
            <a:fillRect/>
          </a:stretch>
        </p:blipFill>
        <p:spPr>
          <a:xfrm>
            <a:off x="2023779" y="909235"/>
            <a:ext cx="5353794" cy="3620515"/>
          </a:xfrm>
          <a:prstGeom prst="rect">
            <a:avLst/>
          </a:prstGeom>
        </p:spPr>
      </p:pic>
    </p:spTree>
    <p:extLst>
      <p:ext uri="{BB962C8B-B14F-4D97-AF65-F5344CB8AC3E}">
        <p14:creationId xmlns:p14="http://schemas.microsoft.com/office/powerpoint/2010/main" val="70392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55392EF6-66B5-1225-2BFF-49286CE730C0}"/>
              </a:ext>
            </a:extLst>
          </p:cNvPr>
          <p:cNvPicPr>
            <a:picLocks noChangeAspect="1"/>
          </p:cNvPicPr>
          <p:nvPr/>
        </p:nvPicPr>
        <p:blipFill>
          <a:blip r:embed="rId4"/>
          <a:stretch>
            <a:fillRect/>
          </a:stretch>
        </p:blipFill>
        <p:spPr>
          <a:xfrm>
            <a:off x="3136718" y="785246"/>
            <a:ext cx="3369299" cy="4073905"/>
          </a:xfrm>
          <a:prstGeom prst="rect">
            <a:avLst/>
          </a:prstGeom>
        </p:spPr>
      </p:pic>
    </p:spTree>
    <p:extLst>
      <p:ext uri="{BB962C8B-B14F-4D97-AF65-F5344CB8AC3E}">
        <p14:creationId xmlns:p14="http://schemas.microsoft.com/office/powerpoint/2010/main" val="230795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Rosa Parks, Human Rights Activist &amp; Campaigner for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55392EF6-66B5-1225-2BFF-49286CE730C0}"/>
              </a:ext>
            </a:extLst>
          </p:cNvPr>
          <p:cNvPicPr>
            <a:picLocks noChangeAspect="1"/>
          </p:cNvPicPr>
          <p:nvPr/>
        </p:nvPicPr>
        <p:blipFill>
          <a:blip r:embed="rId4"/>
          <a:stretch>
            <a:fillRect/>
          </a:stretch>
        </p:blipFill>
        <p:spPr>
          <a:xfrm>
            <a:off x="3136718" y="1251284"/>
            <a:ext cx="2983865" cy="3607867"/>
          </a:xfrm>
          <a:prstGeom prst="rect">
            <a:avLst/>
          </a:prstGeom>
        </p:spPr>
      </p:pic>
    </p:spTree>
    <p:extLst>
      <p:ext uri="{BB962C8B-B14F-4D97-AF65-F5344CB8AC3E}">
        <p14:creationId xmlns:p14="http://schemas.microsoft.com/office/powerpoint/2010/main" val="240458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7" name="Google Shape;67;p14"/>
          <p:cNvPicPr preferRelativeResize="0"/>
          <p:nvPr/>
        </p:nvPicPr>
        <p:blipFill rotWithShape="1">
          <a:blip r:embed="rId4">
            <a:alphaModFix/>
          </a:blip>
          <a:srcRect l="5921" t="3426" r="3679" b="15364"/>
          <a:stretch/>
        </p:blipFill>
        <p:spPr>
          <a:xfrm>
            <a:off x="311700" y="4200350"/>
            <a:ext cx="733297" cy="658801"/>
          </a:xfrm>
          <a:prstGeom prst="rect">
            <a:avLst/>
          </a:prstGeom>
          <a:noFill/>
          <a:ln>
            <a:noFill/>
          </a:ln>
        </p:spPr>
      </p:pic>
      <p:pic>
        <p:nvPicPr>
          <p:cNvPr id="5" name="Online Media 4" title="The Rosa Parks story (dramatisation) | History - True Stories">
            <a:hlinkClick r:id="" action="ppaction://media"/>
            <a:extLst>
              <a:ext uri="{FF2B5EF4-FFF2-40B4-BE49-F238E27FC236}">
                <a16:creationId xmlns:a16="http://schemas.microsoft.com/office/drawing/2014/main" id="{8B1C1F1F-564A-BE4F-C7A4-8DB241F4268C}"/>
              </a:ext>
            </a:extLst>
          </p:cNvPr>
          <p:cNvPicPr>
            <a:picLocks noRot="1" noChangeAspect="1"/>
          </p:cNvPicPr>
          <p:nvPr>
            <a:videoFile r:link="rId1"/>
          </p:nvPr>
        </p:nvPicPr>
        <p:blipFill>
          <a:blip r:embed="rId5"/>
          <a:stretch>
            <a:fillRect/>
          </a:stretch>
        </p:blipFill>
        <p:spPr>
          <a:xfrm>
            <a:off x="19050" y="0"/>
            <a:ext cx="9104313" cy="5143500"/>
          </a:xfrm>
          <a:prstGeom prst="rect">
            <a:avLst/>
          </a:prstGeom>
        </p:spPr>
      </p:pic>
    </p:spTree>
    <p:extLst>
      <p:ext uri="{BB962C8B-B14F-4D97-AF65-F5344CB8AC3E}">
        <p14:creationId xmlns:p14="http://schemas.microsoft.com/office/powerpoint/2010/main" val="4504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271</Words>
  <Application>Microsoft Office PowerPoint</Application>
  <PresentationFormat>On-screen Show (16:9)</PresentationFormat>
  <Paragraphs>25</Paragraphs>
  <Slides>21</Slides>
  <Notes>21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Proxima Nova</vt:lpstr>
      <vt:lpstr>Arial</vt:lpstr>
      <vt:lpstr>Proxima Nova Semibold</vt:lpstr>
      <vt:lpstr>Times New Roman</vt:lpstr>
      <vt:lpstr>RFHRUK Presentation</vt:lpstr>
      <vt:lpstr>RFK HUMAN RIGHTS UK</vt:lpstr>
      <vt:lpstr>SESSION 2:</vt:lpstr>
      <vt:lpstr>Who and what make Movements for Change happen?</vt:lpstr>
      <vt:lpstr>CHANGEMAKERS</vt:lpstr>
      <vt:lpstr>Who Am I? How Did I Make a Difference?</vt:lpstr>
      <vt:lpstr>Martin Luther King – Human Rights Activist, Campaigner for Equality</vt:lpstr>
      <vt:lpstr>Who Am I? How Did I Make a Difference?</vt:lpstr>
      <vt:lpstr>Rosa Parks, Human Rights Activist &amp; Campaigner for Equality</vt:lpstr>
      <vt:lpstr>PowerPoint Presentation</vt:lpstr>
      <vt:lpstr>Who Am I? How Did I Make a Difference?</vt:lpstr>
      <vt:lpstr>Robby Novak – Campaigner for Children’s Rights Equality</vt:lpstr>
      <vt:lpstr>Who Am I? How Did I Make a Difference?</vt:lpstr>
      <vt:lpstr>Amanda Gorman – Human Rights Activist, Campaigner for Equality</vt:lpstr>
      <vt:lpstr>Thandiwe Abdullah – Activist for Equality</vt:lpstr>
      <vt:lpstr>  Watch this video  </vt:lpstr>
      <vt:lpstr>What kind of skills and qualities did these Human Rights heroes have?  Discuss</vt:lpstr>
      <vt:lpstr>What did the Human Rights heroes do to create the movement they were involved in?  Discuss.</vt:lpstr>
      <vt:lpstr>Do Human Rights heroes make change on their own?  Discuss.</vt:lpstr>
      <vt:lpstr>What kind of people do we need to make Change?  Discuss.</vt:lpstr>
      <vt:lpstr>Create your Human Rights Creative Mind map</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Helen Brady</dc:creator>
  <cp:lastModifiedBy>Helen Brady</cp:lastModifiedBy>
  <cp:revision>10</cp:revision>
  <dcterms:modified xsi:type="dcterms:W3CDTF">2024-07-05T10:11:06Z</dcterms:modified>
</cp:coreProperties>
</file>