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1"/>
  </p:notesMasterIdLst>
  <p:sldIdLst>
    <p:sldId id="256" r:id="rId3"/>
    <p:sldId id="257" r:id="rId4"/>
    <p:sldId id="285" r:id="rId5"/>
    <p:sldId id="298" r:id="rId6"/>
    <p:sldId id="317" r:id="rId7"/>
    <p:sldId id="318" r:id="rId8"/>
    <p:sldId id="319" r:id="rId9"/>
    <p:sldId id="308" r:id="rId10"/>
    <p:sldId id="320" r:id="rId11"/>
    <p:sldId id="321" r:id="rId12"/>
    <p:sldId id="322" r:id="rId13"/>
    <p:sldId id="323" r:id="rId14"/>
    <p:sldId id="325" r:id="rId15"/>
    <p:sldId id="327" r:id="rId16"/>
    <p:sldId id="333" r:id="rId17"/>
    <p:sldId id="328" r:id="rId18"/>
    <p:sldId id="335" r:id="rId19"/>
    <p:sldId id="332" r:id="rId20"/>
  </p:sldIdLst>
  <p:sldSz cx="9144000" cy="5143500" type="screen16x9"/>
  <p:notesSz cx="6858000" cy="9144000"/>
  <p:embeddedFontLst>
    <p:embeddedFont>
      <p:font typeface="Proxima Nova" panose="020B0604020202020204" charset="0"/>
      <p:regular r:id="rId22"/>
      <p:bold r:id="rId23"/>
      <p:italic r:id="rId24"/>
      <p:boldItalic r:id="rId25"/>
    </p:embeddedFont>
    <p:embeddedFont>
      <p:font typeface="Proxima Nova Semibold"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80" d="100"/>
          <a:sy n="80" d="100"/>
        </p:scale>
        <p:origin x="96" y="10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00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72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63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03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14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77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67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39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16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8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10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05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43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6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7066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4977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rtl="0">
              <a:spcBef>
                <a:spcPts val="0"/>
              </a:spcBef>
              <a:spcAft>
                <a:spcPts val="0"/>
              </a:spcAft>
              <a:buSzPts val="18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9756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2913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rtl="0">
              <a:spcBef>
                <a:spcPts val="0"/>
              </a:spcBef>
              <a:spcAft>
                <a:spcPts val="0"/>
              </a:spcAft>
              <a:buSzPts val="1200"/>
              <a:buChar char="●"/>
              <a:defRPr sz="1200"/>
            </a:lvl1pPr>
            <a:lvl2pPr marL="914378" lvl="1" indent="-304793" rtl="0">
              <a:spcBef>
                <a:spcPts val="0"/>
              </a:spcBef>
              <a:spcAft>
                <a:spcPts val="0"/>
              </a:spcAft>
              <a:buSzPts val="1200"/>
              <a:buChar char="○"/>
              <a:defRPr sz="1200"/>
            </a:lvl2pPr>
            <a:lvl3pPr marL="1371566" lvl="2" indent="-304793" rtl="0">
              <a:spcBef>
                <a:spcPts val="0"/>
              </a:spcBef>
              <a:spcAft>
                <a:spcPts val="0"/>
              </a:spcAft>
              <a:buSzPts val="1200"/>
              <a:buChar char="■"/>
              <a:defRPr sz="1200"/>
            </a:lvl3pPr>
            <a:lvl4pPr marL="1828754" lvl="3" indent="-304793" rtl="0">
              <a:spcBef>
                <a:spcPts val="0"/>
              </a:spcBef>
              <a:spcAft>
                <a:spcPts val="0"/>
              </a:spcAft>
              <a:buSzPts val="1200"/>
              <a:buChar char="●"/>
              <a:defRPr sz="1200"/>
            </a:lvl4pPr>
            <a:lvl5pPr marL="2285943" lvl="4" indent="-304793" rtl="0">
              <a:spcBef>
                <a:spcPts val="0"/>
              </a:spcBef>
              <a:spcAft>
                <a:spcPts val="0"/>
              </a:spcAft>
              <a:buSzPts val="1200"/>
              <a:buChar char="○"/>
              <a:defRPr sz="1200"/>
            </a:lvl5pPr>
            <a:lvl6pPr marL="2743132" lvl="5" indent="-304793" rtl="0">
              <a:spcBef>
                <a:spcPts val="0"/>
              </a:spcBef>
              <a:spcAft>
                <a:spcPts val="0"/>
              </a:spcAft>
              <a:buSzPts val="1200"/>
              <a:buChar char="■"/>
              <a:defRPr sz="1200"/>
            </a:lvl6pPr>
            <a:lvl7pPr marL="3200320" lvl="6" indent="-304793" rtl="0">
              <a:spcBef>
                <a:spcPts val="0"/>
              </a:spcBef>
              <a:spcAft>
                <a:spcPts val="0"/>
              </a:spcAft>
              <a:buSzPts val="1200"/>
              <a:buChar char="●"/>
              <a:defRPr sz="1200"/>
            </a:lvl7pPr>
            <a:lvl8pPr marL="3657509" lvl="7" indent="-304793" rtl="0">
              <a:spcBef>
                <a:spcPts val="0"/>
              </a:spcBef>
              <a:spcAft>
                <a:spcPts val="0"/>
              </a:spcAft>
              <a:buSzPts val="1200"/>
              <a:buChar char="○"/>
              <a:defRPr sz="1200"/>
            </a:lvl8pPr>
            <a:lvl9pPr marL="4114697" lvl="8" indent="-304793"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6328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790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24939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rtl="0">
              <a:spcBef>
                <a:spcPts val="0"/>
              </a:spcBef>
              <a:spcAft>
                <a:spcPts val="0"/>
              </a:spcAft>
              <a:buSzPts val="1800"/>
              <a:buChar char="●"/>
              <a:defRPr/>
            </a:lvl1pPr>
            <a:lvl2pPr marL="914378" lvl="1" indent="-317492" algn="ctr" rtl="0">
              <a:spcBef>
                <a:spcPts val="0"/>
              </a:spcBef>
              <a:spcAft>
                <a:spcPts val="0"/>
              </a:spcAft>
              <a:buSzPts val="1400"/>
              <a:buChar char="○"/>
              <a:defRPr/>
            </a:lvl2pPr>
            <a:lvl3pPr marL="1371566" lvl="2" indent="-317492" algn="ctr" rtl="0">
              <a:spcBef>
                <a:spcPts val="0"/>
              </a:spcBef>
              <a:spcAft>
                <a:spcPts val="0"/>
              </a:spcAft>
              <a:buSzPts val="1400"/>
              <a:buChar char="■"/>
              <a:defRPr/>
            </a:lvl3pPr>
            <a:lvl4pPr marL="1828754" lvl="3" indent="-317492" algn="ctr" rtl="0">
              <a:spcBef>
                <a:spcPts val="0"/>
              </a:spcBef>
              <a:spcAft>
                <a:spcPts val="0"/>
              </a:spcAft>
              <a:buSzPts val="1400"/>
              <a:buChar char="●"/>
              <a:defRPr/>
            </a:lvl4pPr>
            <a:lvl5pPr marL="2285943" lvl="4" indent="-317492" algn="ctr" rtl="0">
              <a:spcBef>
                <a:spcPts val="0"/>
              </a:spcBef>
              <a:spcAft>
                <a:spcPts val="0"/>
              </a:spcAft>
              <a:buSzPts val="1400"/>
              <a:buChar char="○"/>
              <a:defRPr/>
            </a:lvl5pPr>
            <a:lvl6pPr marL="2743132" lvl="5" indent="-317492" algn="ctr" rtl="0">
              <a:spcBef>
                <a:spcPts val="0"/>
              </a:spcBef>
              <a:spcAft>
                <a:spcPts val="0"/>
              </a:spcAft>
              <a:buSzPts val="1400"/>
              <a:buChar char="■"/>
              <a:defRPr/>
            </a:lvl6pPr>
            <a:lvl7pPr marL="3200320" lvl="6" indent="-317492" algn="ctr" rtl="0">
              <a:spcBef>
                <a:spcPts val="0"/>
              </a:spcBef>
              <a:spcAft>
                <a:spcPts val="0"/>
              </a:spcAft>
              <a:buSzPts val="1400"/>
              <a:buChar char="●"/>
              <a:defRPr/>
            </a:lvl7pPr>
            <a:lvl8pPr marL="3657509" lvl="7" indent="-317492" algn="ctr" rtl="0">
              <a:spcBef>
                <a:spcPts val="0"/>
              </a:spcBef>
              <a:spcAft>
                <a:spcPts val="0"/>
              </a:spcAft>
              <a:buSzPts val="1400"/>
              <a:buChar char="○"/>
              <a:defRPr/>
            </a:lvl8pPr>
            <a:lvl9pPr marL="4114697" lvl="8" indent="-317492"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2530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7923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1">
            <a:alphaModFix/>
          </a:blip>
          <a:srcRect l="5921" t="3426" r="3679" b="15364"/>
          <a:stretch/>
        </p:blipFill>
        <p:spPr>
          <a:xfrm>
            <a:off x="311700" y="4200350"/>
            <a:ext cx="733297" cy="6588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GB" smtClean="0"/>
              <a:pPr/>
              <a:t>‹#›</a:t>
            </a:fld>
            <a:endParaRPr lang="en-GB"/>
          </a:p>
        </p:txBody>
      </p:sp>
      <p:pic>
        <p:nvPicPr>
          <p:cNvPr id="9" name="Google Shape;9;p1"/>
          <p:cNvPicPr preferRelativeResize="0"/>
          <p:nvPr/>
        </p:nvPicPr>
        <p:blipFill rotWithShape="1">
          <a:blip r:embed="rId11">
            <a:alphaModFix/>
          </a:blip>
          <a:srcRect l="5921" t="3426" r="3679" b="15364"/>
          <a:stretch/>
        </p:blipFill>
        <p:spPr>
          <a:xfrm>
            <a:off x="311701" y="4200351"/>
            <a:ext cx="733297" cy="658801"/>
          </a:xfrm>
          <a:prstGeom prst="rect">
            <a:avLst/>
          </a:prstGeom>
          <a:noFill/>
          <a:ln>
            <a:noFill/>
          </a:ln>
        </p:spPr>
      </p:pic>
    </p:spTree>
    <p:extLst>
      <p:ext uri="{BB962C8B-B14F-4D97-AF65-F5344CB8AC3E}">
        <p14:creationId xmlns:p14="http://schemas.microsoft.com/office/powerpoint/2010/main" val="22619952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7.xml"/><Relationship Id="rId1" Type="http://schemas.openxmlformats.org/officeDocument/2006/relationships/video" Target="https://www.youtube.com/embed/m_UjYOfmkn8?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4z7gDsSKUmU?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B8"/>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589500" y="3994750"/>
            <a:ext cx="5242800" cy="6588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500" b="1">
                <a:solidFill>
                  <a:schemeClr val="lt1"/>
                </a:solidFill>
                <a:latin typeface="Proxima Nova"/>
                <a:ea typeface="Proxima Nova"/>
                <a:cs typeface="Proxima Nova"/>
                <a:sym typeface="Proxima Nova"/>
              </a:rPr>
              <a:t>RFK HUMAN RIGHTS UK</a:t>
            </a:r>
            <a:endParaRPr sz="3500" b="1">
              <a:solidFill>
                <a:schemeClr val="lt1"/>
              </a:solidFill>
              <a:latin typeface="Proxima Nova"/>
              <a:ea typeface="Proxima Nova"/>
              <a:cs typeface="Proxima Nova"/>
              <a:sym typeface="Proxima Nova"/>
            </a:endParaRPr>
          </a:p>
        </p:txBody>
      </p:sp>
      <p:sp>
        <p:nvSpPr>
          <p:cNvPr id="56" name="Google Shape;56;p13"/>
          <p:cNvSpPr txBox="1">
            <a:spLocks noGrp="1"/>
          </p:cNvSpPr>
          <p:nvPr>
            <p:ph type="subTitle" idx="1"/>
          </p:nvPr>
        </p:nvSpPr>
        <p:spPr>
          <a:xfrm>
            <a:off x="3589500" y="4401425"/>
            <a:ext cx="3990300" cy="5682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GB" sz="2000">
                <a:solidFill>
                  <a:srgbClr val="F3F3F3"/>
                </a:solidFill>
                <a:latin typeface="Times New Roman"/>
                <a:ea typeface="Times New Roman"/>
                <a:cs typeface="Times New Roman"/>
                <a:sym typeface="Times New Roman"/>
              </a:rPr>
              <a:t>Speak Truth To Power</a:t>
            </a:r>
            <a:endParaRPr sz="2000">
              <a:solidFill>
                <a:srgbClr val="F3F3F3"/>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755"/>
          <a:stretch/>
        </p:blipFill>
        <p:spPr>
          <a:xfrm>
            <a:off x="278100" y="4165975"/>
            <a:ext cx="763873" cy="658801"/>
          </a:xfrm>
          <a:prstGeom prst="rect">
            <a:avLst/>
          </a:prstGeom>
          <a:noFill/>
          <a:ln>
            <a:noFill/>
          </a:ln>
        </p:spPr>
      </p:pic>
      <p:cxnSp>
        <p:nvCxnSpPr>
          <p:cNvPr id="58" name="Google Shape;58;p13"/>
          <p:cNvCxnSpPr/>
          <p:nvPr/>
        </p:nvCxnSpPr>
        <p:spPr>
          <a:xfrm>
            <a:off x="335550" y="3994738"/>
            <a:ext cx="8472900" cy="9000"/>
          </a:xfrm>
          <a:prstGeom prst="straightConnector1">
            <a:avLst/>
          </a:prstGeom>
          <a:noFill/>
          <a:ln w="9525" cap="flat" cmpd="sng">
            <a:solidFill>
              <a:schemeClr val="lt1"/>
            </a:solidFill>
            <a:prstDash val="solid"/>
            <a:round/>
            <a:headEnd type="none" w="med" len="med"/>
            <a:tailEnd type="none" w="med" len="med"/>
          </a:ln>
        </p:spPr>
      </p:cxnSp>
      <p:sp>
        <p:nvSpPr>
          <p:cNvPr id="59" name="Google Shape;59;p13"/>
          <p:cNvSpPr txBox="1">
            <a:spLocks noGrp="1"/>
          </p:cNvSpPr>
          <p:nvPr>
            <p:ph type="ctrTitle"/>
          </p:nvPr>
        </p:nvSpPr>
        <p:spPr>
          <a:xfrm>
            <a:off x="311700" y="1495675"/>
            <a:ext cx="8520600" cy="658800"/>
          </a:xfrm>
          <a:prstGeom prst="rect">
            <a:avLst/>
          </a:prstGeom>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6000" dirty="0">
                <a:solidFill>
                  <a:schemeClr val="lt1"/>
                </a:solidFill>
                <a:latin typeface="Proxima Nova Semibold"/>
                <a:ea typeface="Proxima Nova Semibold"/>
                <a:cs typeface="Proxima Nova Semibold"/>
                <a:sym typeface="Proxima Nova Semibold"/>
              </a:rPr>
              <a:t>Year 4 – Gender Equality</a:t>
            </a:r>
            <a:endParaRPr dirty="0">
              <a:solidFill>
                <a:schemeClr val="lt1"/>
              </a:solidFill>
              <a:latin typeface="Proxima Nova Semibold"/>
              <a:ea typeface="Proxima Nova Semibold"/>
              <a:cs typeface="Proxima Nova Semibold"/>
              <a:sym typeface="Proxima Nova Semibold"/>
            </a:endParaRPr>
          </a:p>
        </p:txBody>
      </p:sp>
      <p:sp>
        <p:nvSpPr>
          <p:cNvPr id="60" name="Google Shape;60;p13"/>
          <p:cNvSpPr txBox="1">
            <a:spLocks noGrp="1"/>
          </p:cNvSpPr>
          <p:nvPr>
            <p:ph type="subTitle" idx="1"/>
          </p:nvPr>
        </p:nvSpPr>
        <p:spPr>
          <a:xfrm>
            <a:off x="2690750" y="2003550"/>
            <a:ext cx="3548400" cy="5682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br>
              <a:rPr lang="en-GB" dirty="0">
                <a:solidFill>
                  <a:srgbClr val="F3F3F3"/>
                </a:solidFill>
                <a:latin typeface="Times New Roman"/>
                <a:ea typeface="Times New Roman"/>
                <a:cs typeface="Times New Roman"/>
                <a:sym typeface="Times New Roman"/>
              </a:rPr>
            </a:br>
            <a:r>
              <a:rPr lang="en-GB" dirty="0">
                <a:solidFill>
                  <a:srgbClr val="F3F3F3"/>
                </a:solidFill>
                <a:latin typeface="Times New Roman"/>
                <a:ea typeface="Times New Roman"/>
                <a:cs typeface="Times New Roman"/>
                <a:sym typeface="Times New Roman"/>
              </a:rPr>
              <a:t>Session 3 &amp; 4</a:t>
            </a:r>
            <a:endParaRPr dirty="0">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CAMPAIGN THROUGH ART</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a:extLst>
              <a:ext uri="{FF2B5EF4-FFF2-40B4-BE49-F238E27FC236}">
                <a16:creationId xmlns:a16="http://schemas.microsoft.com/office/drawing/2014/main" id="{D02CFB88-E1F4-BD8B-43B4-8BC72A73CC91}"/>
              </a:ext>
            </a:extLst>
          </p:cNvPr>
          <p:cNvPicPr>
            <a:picLocks noChangeAspect="1"/>
          </p:cNvPicPr>
          <p:nvPr/>
        </p:nvPicPr>
        <p:blipFill>
          <a:blip r:embed="rId4"/>
          <a:stretch>
            <a:fillRect/>
          </a:stretch>
        </p:blipFill>
        <p:spPr>
          <a:xfrm>
            <a:off x="1986287" y="1088518"/>
            <a:ext cx="5171426" cy="3441233"/>
          </a:xfrm>
          <a:prstGeom prst="rect">
            <a:avLst/>
          </a:prstGeom>
        </p:spPr>
      </p:pic>
    </p:spTree>
    <p:extLst>
      <p:ext uri="{BB962C8B-B14F-4D97-AF65-F5344CB8AC3E}">
        <p14:creationId xmlns:p14="http://schemas.microsoft.com/office/powerpoint/2010/main" val="114139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CAMPAIGN THROUGH ACTIONS</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descr="Harry Kane confirms England will take a knee in support of Black Lives  Matter before Iceland clash">
            <a:extLst>
              <a:ext uri="{FF2B5EF4-FFF2-40B4-BE49-F238E27FC236}">
                <a16:creationId xmlns:a16="http://schemas.microsoft.com/office/drawing/2014/main" id="{A518FE55-8AED-A2EF-E405-13C4431E0C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3478" y="991647"/>
            <a:ext cx="4816187" cy="3538105"/>
          </a:xfrm>
          <a:prstGeom prst="rect">
            <a:avLst/>
          </a:prstGeom>
          <a:noFill/>
          <a:ln>
            <a:noFill/>
          </a:ln>
        </p:spPr>
      </p:pic>
    </p:spTree>
    <p:extLst>
      <p:ext uri="{BB962C8B-B14F-4D97-AF65-F5344CB8AC3E}">
        <p14:creationId xmlns:p14="http://schemas.microsoft.com/office/powerpoint/2010/main" val="299608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START A NEW PROJECT THAT WILL HIGHLIGHT THE ISSUE</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descr="LGBT Rights | American Civil Liberties Union">
            <a:extLst>
              <a:ext uri="{FF2B5EF4-FFF2-40B4-BE49-F238E27FC236}">
                <a16:creationId xmlns:a16="http://schemas.microsoft.com/office/drawing/2014/main" id="{AEEE951D-B67D-3172-0E60-2AFBDD2CD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605" y="1431748"/>
            <a:ext cx="6198790" cy="329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43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590000"/>
            <a:ext cx="8520600" cy="1963500"/>
          </a:xfrm>
          <a:prstGeom prst="rect">
            <a:avLst/>
          </a:prstGeom>
        </p:spPr>
        <p:txBody>
          <a:bodyPr spcFirstLastPara="1" wrap="square" lIns="91425" tIns="91425" rIns="91425" bIns="91425" anchor="b" anchorCtr="0">
            <a:noAutofit/>
          </a:bodyPr>
          <a:lstStyle/>
          <a:p>
            <a:r>
              <a:rPr lang="en-GB" sz="3600" dirty="0"/>
              <a:t>HOW CAN YOU MAKE CHANGE? </a:t>
            </a:r>
            <a:br>
              <a:rPr lang="en-GB" sz="3600" dirty="0"/>
            </a:br>
            <a:br>
              <a:rPr lang="en-GB" sz="3600" dirty="0"/>
            </a:br>
            <a:r>
              <a:rPr lang="en-GB" sz="3600" dirty="0"/>
              <a:t>In pairs discuss which campaign you believe is the most effective and why?</a:t>
            </a:r>
            <a:endParaRPr sz="3600" dirty="0"/>
          </a:p>
        </p:txBody>
      </p:sp>
    </p:spTree>
    <p:extLst>
      <p:ext uri="{BB962C8B-B14F-4D97-AF65-F5344CB8AC3E}">
        <p14:creationId xmlns:p14="http://schemas.microsoft.com/office/powerpoint/2010/main" val="231650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57530" y="1589999"/>
            <a:ext cx="4031700" cy="1963500"/>
          </a:xfrm>
          <a:prstGeom prst="rect">
            <a:avLst/>
          </a:prstGeom>
        </p:spPr>
        <p:txBody>
          <a:bodyPr spcFirstLastPara="1" wrap="square" lIns="91425" tIns="91425" rIns="91425" bIns="91425" anchor="b" anchorCtr="0">
            <a:noAutofit/>
          </a:bodyPr>
          <a:lstStyle/>
          <a:p>
            <a:r>
              <a:rPr lang="en-GB" sz="2400" dirty="0"/>
              <a:t>HOW CAN YOU MAKE CHANGE? </a:t>
            </a:r>
            <a:br>
              <a:rPr lang="en-GB" sz="2400" dirty="0"/>
            </a:br>
            <a:br>
              <a:rPr lang="en-GB" sz="2400" dirty="0"/>
            </a:br>
            <a:r>
              <a:rPr lang="en-GB" sz="2400" dirty="0"/>
              <a:t>Create your ‘GENDER EQUALITY’ campaign artwork</a:t>
            </a:r>
            <a:endParaRPr sz="2400" dirty="0"/>
          </a:p>
        </p:txBody>
      </p:sp>
      <p:pic>
        <p:nvPicPr>
          <p:cNvPr id="2" name="Picture 2" descr="ITC Vivel's 'Voice of Art' urges gender equality, Marketing &amp; Advertising  News, ET BrandEquity">
            <a:extLst>
              <a:ext uri="{FF2B5EF4-FFF2-40B4-BE49-F238E27FC236}">
                <a16:creationId xmlns:a16="http://schemas.microsoft.com/office/drawing/2014/main" id="{FD63B9A1-5F4B-1EF3-0829-B4E177E3B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024" y="609514"/>
            <a:ext cx="5226821" cy="392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4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global history of women’s rights, in 3 minutes">
            <a:hlinkClick r:id="" action="ppaction://media"/>
            <a:extLst>
              <a:ext uri="{FF2B5EF4-FFF2-40B4-BE49-F238E27FC236}">
                <a16:creationId xmlns:a16="http://schemas.microsoft.com/office/drawing/2014/main" id="{F4D98C52-ECEF-CD58-F6A1-F70A53663C75}"/>
              </a:ext>
            </a:extLst>
          </p:cNvPr>
          <p:cNvPicPr>
            <a:picLocks noRot="1" noChangeAspect="1"/>
          </p:cNvPicPr>
          <p:nvPr>
            <a:videoFile r:link="rId1"/>
          </p:nvPr>
        </p:nvPicPr>
        <p:blipFill>
          <a:blip r:embed="rId3"/>
          <a:stretch>
            <a:fillRect/>
          </a:stretch>
        </p:blipFill>
        <p:spPr>
          <a:xfrm>
            <a:off x="19050" y="0"/>
            <a:ext cx="9104313" cy="5143500"/>
          </a:xfrm>
          <a:prstGeom prst="rect">
            <a:avLst/>
          </a:prstGeom>
        </p:spPr>
      </p:pic>
    </p:spTree>
    <p:extLst>
      <p:ext uri="{BB962C8B-B14F-4D97-AF65-F5344CB8AC3E}">
        <p14:creationId xmlns:p14="http://schemas.microsoft.com/office/powerpoint/2010/main" val="4011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1" y="138613"/>
            <a:ext cx="9019336" cy="572700"/>
          </a:xfrm>
          <a:prstGeom prst="rect">
            <a:avLst/>
          </a:prstGeom>
        </p:spPr>
        <p:txBody>
          <a:bodyPr spcFirstLastPara="1" wrap="square" lIns="91425" tIns="91425" rIns="91425" bIns="91425" anchor="t" anchorCtr="0">
            <a:noAutofit/>
          </a:bodyPr>
          <a:lstStyle/>
          <a:p>
            <a:r>
              <a:rPr lang="en-GB" sz="3000" dirty="0"/>
              <a:t>HOW CAN YOU MAKE CHANGE?</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sp>
        <p:nvSpPr>
          <p:cNvPr id="4" name="Google Shape;65;p14">
            <a:extLst>
              <a:ext uri="{FF2B5EF4-FFF2-40B4-BE49-F238E27FC236}">
                <a16:creationId xmlns:a16="http://schemas.microsoft.com/office/drawing/2014/main" id="{6159539F-B540-432B-DAE3-3995D3A5CDFC}"/>
              </a:ext>
            </a:extLst>
          </p:cNvPr>
          <p:cNvSpPr txBox="1">
            <a:spLocks/>
          </p:cNvSpPr>
          <p:nvPr/>
        </p:nvSpPr>
        <p:spPr>
          <a:xfrm>
            <a:off x="1340401" y="4243401"/>
            <a:ext cx="901933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303B8"/>
              </a:buClr>
              <a:buSzPts val="2800"/>
              <a:buFont typeface="Proxima Nova Semibold"/>
              <a:buNone/>
              <a:defRPr sz="2800" b="0" i="0" u="none" strike="noStrike" cap="none">
                <a:solidFill>
                  <a:srgbClr val="0303B8"/>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685800"/>
            <a:r>
              <a:rPr lang="en-GB" sz="3000" dirty="0"/>
              <a:t>In pairs, create a Gender Equality artwork</a:t>
            </a:r>
          </a:p>
        </p:txBody>
      </p:sp>
      <p:pic>
        <p:nvPicPr>
          <p:cNvPr id="3" name="Picture 2">
            <a:extLst>
              <a:ext uri="{FF2B5EF4-FFF2-40B4-BE49-F238E27FC236}">
                <a16:creationId xmlns:a16="http://schemas.microsoft.com/office/drawing/2014/main" id="{9CE47FC0-82D1-BE51-AA0E-4CB372EFA0BB}"/>
              </a:ext>
            </a:extLst>
          </p:cNvPr>
          <p:cNvPicPr>
            <a:picLocks noChangeAspect="1"/>
          </p:cNvPicPr>
          <p:nvPr/>
        </p:nvPicPr>
        <p:blipFill>
          <a:blip r:embed="rId4"/>
          <a:stretch>
            <a:fillRect/>
          </a:stretch>
        </p:blipFill>
        <p:spPr>
          <a:xfrm>
            <a:off x="1893853" y="841607"/>
            <a:ext cx="4182094" cy="3358744"/>
          </a:xfrm>
          <a:prstGeom prst="rect">
            <a:avLst/>
          </a:prstGeom>
        </p:spPr>
      </p:pic>
    </p:spTree>
    <p:extLst>
      <p:ext uri="{BB962C8B-B14F-4D97-AF65-F5344CB8AC3E}">
        <p14:creationId xmlns:p14="http://schemas.microsoft.com/office/powerpoint/2010/main" val="333611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1" y="138613"/>
            <a:ext cx="9019336" cy="572700"/>
          </a:xfrm>
          <a:prstGeom prst="rect">
            <a:avLst/>
          </a:prstGeom>
        </p:spPr>
        <p:txBody>
          <a:bodyPr spcFirstLastPara="1" wrap="square" lIns="91425" tIns="91425" rIns="91425" bIns="91425" anchor="t" anchorCtr="0">
            <a:noAutofit/>
          </a:bodyPr>
          <a:lstStyle/>
          <a:p>
            <a:r>
              <a:rPr lang="en-GB" sz="3000" dirty="0"/>
              <a:t>HOW CAN YOU MAKE CHANGE?</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sp>
        <p:nvSpPr>
          <p:cNvPr id="4" name="Google Shape;65;p14">
            <a:extLst>
              <a:ext uri="{FF2B5EF4-FFF2-40B4-BE49-F238E27FC236}">
                <a16:creationId xmlns:a16="http://schemas.microsoft.com/office/drawing/2014/main" id="{6159539F-B540-432B-DAE3-3995D3A5CDFC}"/>
              </a:ext>
            </a:extLst>
          </p:cNvPr>
          <p:cNvSpPr txBox="1">
            <a:spLocks/>
          </p:cNvSpPr>
          <p:nvPr/>
        </p:nvSpPr>
        <p:spPr>
          <a:xfrm>
            <a:off x="1340401" y="4243401"/>
            <a:ext cx="901933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303B8"/>
              </a:buClr>
              <a:buSzPts val="2800"/>
              <a:buFont typeface="Proxima Nova Semibold"/>
              <a:buNone/>
              <a:defRPr sz="2800" b="0" i="0" u="none" strike="noStrike" cap="none">
                <a:solidFill>
                  <a:srgbClr val="0303B8"/>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685800"/>
            <a:r>
              <a:rPr lang="en-GB" sz="3000" dirty="0"/>
              <a:t>In pairs, create a Gender Equality artwork</a:t>
            </a:r>
          </a:p>
        </p:txBody>
      </p:sp>
      <p:pic>
        <p:nvPicPr>
          <p:cNvPr id="2" name="Picture 1">
            <a:extLst>
              <a:ext uri="{FF2B5EF4-FFF2-40B4-BE49-F238E27FC236}">
                <a16:creationId xmlns:a16="http://schemas.microsoft.com/office/drawing/2014/main" id="{34F9A61C-904D-DCA9-4FFE-2CC5B09ABAF8}"/>
              </a:ext>
            </a:extLst>
          </p:cNvPr>
          <p:cNvPicPr>
            <a:picLocks noChangeAspect="1"/>
          </p:cNvPicPr>
          <p:nvPr/>
        </p:nvPicPr>
        <p:blipFill>
          <a:blip r:embed="rId4"/>
          <a:stretch>
            <a:fillRect/>
          </a:stretch>
        </p:blipFill>
        <p:spPr>
          <a:xfrm>
            <a:off x="1688431" y="739154"/>
            <a:ext cx="4916905" cy="3476405"/>
          </a:xfrm>
          <a:prstGeom prst="rect">
            <a:avLst/>
          </a:prstGeom>
        </p:spPr>
      </p:pic>
    </p:spTree>
    <p:extLst>
      <p:ext uri="{BB962C8B-B14F-4D97-AF65-F5344CB8AC3E}">
        <p14:creationId xmlns:p14="http://schemas.microsoft.com/office/powerpoint/2010/main" val="139036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27479" y="2660810"/>
            <a:ext cx="8520600" cy="1963500"/>
          </a:xfrm>
          <a:prstGeom prst="rect">
            <a:avLst/>
          </a:prstGeom>
        </p:spPr>
        <p:txBody>
          <a:bodyPr spcFirstLastPara="1" wrap="square" lIns="91425" tIns="91425" rIns="91425" bIns="91425" anchor="b" anchorCtr="0">
            <a:noAutofit/>
          </a:bodyPr>
          <a:lstStyle/>
          <a:p>
            <a:r>
              <a:rPr lang="en-GB" sz="2700" b="1" dirty="0"/>
              <a:t>WHAT DID I LEARN?</a:t>
            </a:r>
            <a:br>
              <a:rPr lang="en-GB" sz="2700" dirty="0"/>
            </a:br>
            <a:r>
              <a:rPr lang="en-GB" sz="2700" dirty="0"/>
              <a:t>What was your favourite part of the lesson and what did you find challenging? Why?</a:t>
            </a:r>
            <a:br>
              <a:rPr lang="en-GB" sz="2700" dirty="0"/>
            </a:br>
            <a:br>
              <a:rPr lang="en-GB" sz="2700" dirty="0"/>
            </a:br>
            <a:r>
              <a:rPr lang="en-GB" sz="2700" dirty="0"/>
              <a:t>In an ideal world change rarely happens straight away. What can you do to make change happen?</a:t>
            </a:r>
            <a:br>
              <a:rPr lang="en-GB" sz="2700" dirty="0"/>
            </a:br>
            <a:br>
              <a:rPr lang="en-GB" sz="2700" dirty="0"/>
            </a:br>
            <a:r>
              <a:rPr lang="en-GB" sz="2700" dirty="0"/>
              <a:t>We can sometimes think that the heroes we know about are the only people making changes. Is this true? Why?</a:t>
            </a:r>
            <a:endParaRPr sz="2700" dirty="0"/>
          </a:p>
        </p:txBody>
      </p:sp>
    </p:spTree>
    <p:extLst>
      <p:ext uri="{BB962C8B-B14F-4D97-AF65-F5344CB8AC3E}">
        <p14:creationId xmlns:p14="http://schemas.microsoft.com/office/powerpoint/2010/main" val="219090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Proxima Nova Semibold"/>
                <a:ea typeface="Proxima Nova Semibold"/>
                <a:cs typeface="Proxima Nova Semibold"/>
                <a:sym typeface="Proxima Nova Semibold"/>
              </a:rPr>
              <a:t>SESSION 3 &amp; 4:</a:t>
            </a:r>
            <a:endParaRPr sz="3600"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311700" y="1152475"/>
            <a:ext cx="598081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latin typeface="Proxima Nova"/>
                <a:ea typeface="Proxima Nova"/>
                <a:cs typeface="Proxima Nova"/>
                <a:sym typeface="Proxima Nova"/>
              </a:rPr>
              <a:t>Based on Article 4</a:t>
            </a:r>
            <a:r>
              <a:rPr lang="en-GB" dirty="0"/>
              <a:t> of the UN Convention of the Rights of a Child; Governments must do all they can to make sure every child can enjoy their rights by creating systems and passing laws that promote and protect children’s rights.</a:t>
            </a:r>
          </a:p>
          <a:p>
            <a:pPr marL="0" lvl="0" indent="0" algn="l" rtl="0">
              <a:spcBef>
                <a:spcPts val="0"/>
              </a:spcBef>
              <a:spcAft>
                <a:spcPts val="1200"/>
              </a:spcAft>
              <a:buNone/>
            </a:pPr>
            <a:endParaRPr lang="en-GB" dirty="0"/>
          </a:p>
          <a:p>
            <a:pPr marL="0" lvl="0" indent="0" algn="l" rtl="0">
              <a:spcBef>
                <a:spcPts val="0"/>
              </a:spcBef>
              <a:spcAft>
                <a:spcPts val="1200"/>
              </a:spcAft>
              <a:buNone/>
            </a:pPr>
            <a:r>
              <a:rPr lang="en-GB" dirty="0"/>
              <a:t>What does this mean to you? Discuss with your partner. </a:t>
            </a:r>
            <a:endParaRPr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1" y="3486150"/>
            <a:ext cx="1239459" cy="1657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03438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Who do we need to make Change? How can you make a difference?</a:t>
            </a:r>
            <a:endParaRPr sz="6000" dirty="0"/>
          </a:p>
        </p:txBody>
      </p:sp>
    </p:spTree>
    <p:extLst>
      <p:ext uri="{BB962C8B-B14F-4D97-AF65-F5344CB8AC3E}">
        <p14:creationId xmlns:p14="http://schemas.microsoft.com/office/powerpoint/2010/main" val="80888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3" name="Title 2">
            <a:extLst>
              <a:ext uri="{FF2B5EF4-FFF2-40B4-BE49-F238E27FC236}">
                <a16:creationId xmlns:a16="http://schemas.microsoft.com/office/drawing/2014/main" id="{A54990FB-667B-E739-1BEA-F9B70C93B2AB}"/>
              </a:ext>
            </a:extLst>
          </p:cNvPr>
          <p:cNvSpPr>
            <a:spLocks noGrp="1"/>
          </p:cNvSpPr>
          <p:nvPr>
            <p:ph type="title"/>
          </p:nvPr>
        </p:nvSpPr>
        <p:spPr/>
        <p:txBody>
          <a:bodyPr>
            <a:normAutofit fontScale="90000"/>
          </a:bodyPr>
          <a:lstStyle/>
          <a:p>
            <a:endParaRPr lang="en-GB"/>
          </a:p>
        </p:txBody>
      </p:sp>
      <p:pic>
        <p:nvPicPr>
          <p:cNvPr id="4" name="Online Media 3" title="How To Change The World (a work in progress) | Kid President">
            <a:hlinkClick r:id="" action="ppaction://media"/>
            <a:extLst>
              <a:ext uri="{FF2B5EF4-FFF2-40B4-BE49-F238E27FC236}">
                <a16:creationId xmlns:a16="http://schemas.microsoft.com/office/drawing/2014/main" id="{4A334874-B177-85CF-0828-22CAF71A9378}"/>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14746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238552"/>
            <a:ext cx="8520600" cy="1963500"/>
          </a:xfrm>
          <a:prstGeom prst="rect">
            <a:avLst/>
          </a:prstGeom>
        </p:spPr>
        <p:txBody>
          <a:bodyPr spcFirstLastPara="1" wrap="square" lIns="91425" tIns="91425" rIns="91425" bIns="91425" anchor="b" anchorCtr="0">
            <a:noAutofit/>
          </a:bodyPr>
          <a:lstStyle/>
          <a:p>
            <a:r>
              <a:rPr lang="en-GB" sz="3600" dirty="0"/>
              <a:t>WHO DO WE NEED TO MAKE CHANGE? </a:t>
            </a:r>
            <a:br>
              <a:rPr lang="en-GB" sz="3600" dirty="0"/>
            </a:br>
            <a:br>
              <a:rPr lang="en-GB" sz="3600" dirty="0"/>
            </a:br>
            <a:r>
              <a:rPr lang="en-GB" sz="3600" dirty="0"/>
              <a:t>Examples of Human Rights Campaigns.</a:t>
            </a:r>
            <a:br>
              <a:rPr lang="en-GB" sz="3600" dirty="0"/>
            </a:br>
            <a:br>
              <a:rPr lang="en-GB" sz="3600" dirty="0"/>
            </a:br>
            <a:r>
              <a:rPr lang="en-GB" sz="3600" dirty="0"/>
              <a:t>What will your campaign be?</a:t>
            </a:r>
            <a:endParaRPr sz="3600" dirty="0"/>
          </a:p>
        </p:txBody>
      </p:sp>
    </p:spTree>
    <p:extLst>
      <p:ext uri="{BB962C8B-B14F-4D97-AF65-F5344CB8AC3E}">
        <p14:creationId xmlns:p14="http://schemas.microsoft.com/office/powerpoint/2010/main" val="419049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GB" sz="3600" b="1" dirty="0"/>
              <a:t>APPROACHES FOR CHANGE:</a:t>
            </a:r>
            <a:endParaRPr sz="3600" b="1" dirty="0"/>
          </a:p>
        </p:txBody>
      </p:sp>
      <p:sp>
        <p:nvSpPr>
          <p:cNvPr id="66" name="Google Shape;66;p14"/>
          <p:cNvSpPr txBox="1">
            <a:spLocks noGrp="1"/>
          </p:cNvSpPr>
          <p:nvPr>
            <p:ph type="body" idx="1"/>
          </p:nvPr>
        </p:nvSpPr>
        <p:spPr>
          <a:xfrm>
            <a:off x="311700" y="1282075"/>
            <a:ext cx="7689300" cy="3416400"/>
          </a:xfrm>
          <a:prstGeom prst="rect">
            <a:avLst/>
          </a:prstGeom>
        </p:spPr>
        <p:txBody>
          <a:bodyPr spcFirstLastPara="1" wrap="square" lIns="91425" tIns="91425" rIns="91425" bIns="91425" anchor="t" anchorCtr="0">
            <a:normAutofit/>
          </a:bodyPr>
          <a:lstStyle/>
          <a:p>
            <a:pPr marL="0" indent="0">
              <a:spcAft>
                <a:spcPts val="1200"/>
              </a:spcAft>
              <a:buNone/>
            </a:pPr>
            <a:r>
              <a:rPr lang="en-GB" dirty="0"/>
              <a:t>BOYCOTT – Animal Testing</a:t>
            </a:r>
          </a:p>
          <a:p>
            <a:pPr marL="0" indent="0">
              <a:spcAft>
                <a:spcPts val="1200"/>
              </a:spcAft>
              <a:buNone/>
            </a:pPr>
            <a:r>
              <a:rPr lang="en-GB" dirty="0"/>
              <a:t>PROTEST – Climate Change (Extinction Rebellion), Black Lives Matter</a:t>
            </a:r>
          </a:p>
          <a:p>
            <a:pPr marL="0" indent="0">
              <a:spcAft>
                <a:spcPts val="1200"/>
              </a:spcAft>
              <a:buNone/>
            </a:pPr>
            <a:r>
              <a:rPr lang="en-GB" dirty="0"/>
              <a:t>CHANGE LIFESTYLE – Recycling, Learning, Shopping Choices</a:t>
            </a:r>
          </a:p>
          <a:p>
            <a:pPr marL="0" indent="0">
              <a:spcAft>
                <a:spcPts val="1200"/>
              </a:spcAft>
              <a:buNone/>
            </a:pPr>
            <a:r>
              <a:rPr lang="en-GB" dirty="0"/>
              <a:t>WRITING LETTERS – Lobbying political figures to use their power for change</a:t>
            </a:r>
          </a:p>
          <a:p>
            <a:pPr marL="0" indent="0">
              <a:spcAft>
                <a:spcPts val="1200"/>
              </a:spcAft>
              <a:buNone/>
            </a:pPr>
            <a:r>
              <a:rPr lang="en-GB" dirty="0"/>
              <a:t>ART – Art can make people pay attention to important messages </a:t>
            </a:r>
            <a:endParaRPr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2" y="3486150"/>
            <a:ext cx="1239459" cy="1657350"/>
          </a:xfrm>
          <a:prstGeom prst="rect">
            <a:avLst/>
          </a:prstGeom>
        </p:spPr>
      </p:pic>
    </p:spTree>
    <p:extLst>
      <p:ext uri="{BB962C8B-B14F-4D97-AF65-F5344CB8AC3E}">
        <p14:creationId xmlns:p14="http://schemas.microsoft.com/office/powerpoint/2010/main" val="374592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PROTEST</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a:extLst>
              <a:ext uri="{FF2B5EF4-FFF2-40B4-BE49-F238E27FC236}">
                <a16:creationId xmlns:a16="http://schemas.microsoft.com/office/drawing/2014/main" id="{7923FBFC-1B24-D043-A9CB-85FE4B53A14D}"/>
              </a:ext>
            </a:extLst>
          </p:cNvPr>
          <p:cNvPicPr>
            <a:picLocks noChangeAspect="1"/>
          </p:cNvPicPr>
          <p:nvPr/>
        </p:nvPicPr>
        <p:blipFill>
          <a:blip r:embed="rId4"/>
          <a:stretch>
            <a:fillRect/>
          </a:stretch>
        </p:blipFill>
        <p:spPr>
          <a:xfrm>
            <a:off x="2618236" y="898128"/>
            <a:ext cx="3631624" cy="3631624"/>
          </a:xfrm>
          <a:prstGeom prst="rect">
            <a:avLst/>
          </a:prstGeom>
        </p:spPr>
      </p:pic>
    </p:spTree>
    <p:extLst>
      <p:ext uri="{BB962C8B-B14F-4D97-AF65-F5344CB8AC3E}">
        <p14:creationId xmlns:p14="http://schemas.microsoft.com/office/powerpoint/2010/main" val="352254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WRITE LETTERS TO YOUR LOCAL MP</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a:extLst>
              <a:ext uri="{FF2B5EF4-FFF2-40B4-BE49-F238E27FC236}">
                <a16:creationId xmlns:a16="http://schemas.microsoft.com/office/drawing/2014/main" id="{FEC3C2A5-912C-51D0-6D0B-D75574D32C7E}"/>
              </a:ext>
            </a:extLst>
          </p:cNvPr>
          <p:cNvPicPr>
            <a:picLocks noChangeAspect="1"/>
          </p:cNvPicPr>
          <p:nvPr/>
        </p:nvPicPr>
        <p:blipFill>
          <a:blip r:embed="rId4"/>
          <a:stretch>
            <a:fillRect/>
          </a:stretch>
        </p:blipFill>
        <p:spPr>
          <a:xfrm>
            <a:off x="3312751" y="966889"/>
            <a:ext cx="2518498" cy="3562862"/>
          </a:xfrm>
          <a:prstGeom prst="rect">
            <a:avLst/>
          </a:prstGeom>
        </p:spPr>
      </p:pic>
    </p:spTree>
    <p:extLst>
      <p:ext uri="{BB962C8B-B14F-4D97-AF65-F5344CB8AC3E}">
        <p14:creationId xmlns:p14="http://schemas.microsoft.com/office/powerpoint/2010/main" val="252849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TWITTER CAMPAIGNS</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a:extLst>
              <a:ext uri="{FF2B5EF4-FFF2-40B4-BE49-F238E27FC236}">
                <a16:creationId xmlns:a16="http://schemas.microsoft.com/office/drawing/2014/main" id="{A32C1925-822B-68CC-5281-D5393B787481}"/>
              </a:ext>
            </a:extLst>
          </p:cNvPr>
          <p:cNvPicPr>
            <a:picLocks noChangeAspect="1"/>
          </p:cNvPicPr>
          <p:nvPr/>
        </p:nvPicPr>
        <p:blipFill>
          <a:blip r:embed="rId4"/>
          <a:stretch>
            <a:fillRect/>
          </a:stretch>
        </p:blipFill>
        <p:spPr>
          <a:xfrm>
            <a:off x="714375" y="1264350"/>
            <a:ext cx="7715250" cy="2571750"/>
          </a:xfrm>
          <a:prstGeom prst="rect">
            <a:avLst/>
          </a:prstGeom>
        </p:spPr>
      </p:pic>
    </p:spTree>
    <p:extLst>
      <p:ext uri="{BB962C8B-B14F-4D97-AF65-F5344CB8AC3E}">
        <p14:creationId xmlns:p14="http://schemas.microsoft.com/office/powerpoint/2010/main" val="2120495999"/>
      </p:ext>
    </p:extLst>
  </p:cSld>
  <p:clrMapOvr>
    <a:masterClrMapping/>
  </p:clrMapOvr>
</p:sld>
</file>

<file path=ppt/theme/theme1.xml><?xml version="1.0" encoding="utf-8"?>
<a:theme xmlns:a="http://schemas.openxmlformats.org/drawingml/2006/main"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327</Words>
  <Application>Microsoft Office PowerPoint</Application>
  <PresentationFormat>On-screen Show (16:9)</PresentationFormat>
  <Paragraphs>29</Paragraphs>
  <Slides>18</Slides>
  <Notes>17</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Proxima Nova</vt:lpstr>
      <vt:lpstr>Arial</vt:lpstr>
      <vt:lpstr>Proxima Nova Semibold</vt:lpstr>
      <vt:lpstr>Times New Roman</vt:lpstr>
      <vt:lpstr>RFHRUK Presentation</vt:lpstr>
      <vt:lpstr>1_RFHRUK Presentation</vt:lpstr>
      <vt:lpstr>RFK HUMAN RIGHTS UK</vt:lpstr>
      <vt:lpstr>SESSION 3 &amp; 4:</vt:lpstr>
      <vt:lpstr>Who do we need to make Change? How can you make a difference?</vt:lpstr>
      <vt:lpstr>PowerPoint Presentation</vt:lpstr>
      <vt:lpstr>WHO DO WE NEED TO MAKE CHANGE?   Examples of Human Rights Campaigns.  What will your campaign be?</vt:lpstr>
      <vt:lpstr>APPROACHES FOR CHANGE:</vt:lpstr>
      <vt:lpstr>PROTEST</vt:lpstr>
      <vt:lpstr>WRITE LETTERS TO YOUR LOCAL MP</vt:lpstr>
      <vt:lpstr>TWITTER CAMPAIGNS</vt:lpstr>
      <vt:lpstr>CAMPAIGN THROUGH ART</vt:lpstr>
      <vt:lpstr>CAMPAIGN THROUGH ACTIONS</vt:lpstr>
      <vt:lpstr>START A NEW PROJECT THAT WILL HIGHLIGHT THE ISSUE</vt:lpstr>
      <vt:lpstr>HOW CAN YOU MAKE CHANGE?   In pairs discuss which campaign you believe is the most effective and why?</vt:lpstr>
      <vt:lpstr>HOW CAN YOU MAKE CHANGE?   Create your ‘GENDER EQUALITY’ campaign artwork</vt:lpstr>
      <vt:lpstr>PowerPoint Presentation</vt:lpstr>
      <vt:lpstr>HOW CAN YOU MAKE CHANGE?</vt:lpstr>
      <vt:lpstr>HOW CAN YOU MAKE CHANGE?</vt:lpstr>
      <vt:lpstr>WHAT DID I LEARN? What was your favourite part of the lesson and what did you find challenging? Why?  In an ideal world change rarely happens straight away. What can you do to make change happen?  We can sometimes think that the heroes we know about are the only people making changes. Is this true? Why?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RFK HUMAN RIGHTS UK</dc:title>
  <dc:creator>Helen Brady</dc:creator>
  <cp:lastModifiedBy>Helen Brady</cp:lastModifiedBy>
  <cp:revision>12</cp:revision>
  <dcterms:modified xsi:type="dcterms:W3CDTF">2024-07-05T10:52:07Z</dcterms:modified>
</cp:coreProperties>
</file>