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85" r:id="rId4"/>
    <p:sldId id="298" r:id="rId5"/>
    <p:sldId id="262" r:id="rId6"/>
    <p:sldId id="299" r:id="rId7"/>
    <p:sldId id="300" r:id="rId8"/>
    <p:sldId id="301" r:id="rId9"/>
    <p:sldId id="292" r:id="rId10"/>
    <p:sldId id="302" r:id="rId11"/>
    <p:sldId id="303" r:id="rId12"/>
    <p:sldId id="304" r:id="rId13"/>
    <p:sldId id="305" r:id="rId14"/>
    <p:sldId id="293" r:id="rId15"/>
    <p:sldId id="287" r:id="rId16"/>
    <p:sldId id="295" r:id="rId17"/>
    <p:sldId id="294" r:id="rId18"/>
    <p:sldId id="297" r:id="rId19"/>
    <p:sldId id="296" r:id="rId20"/>
  </p:sldIdLst>
  <p:sldSz cx="9144000" cy="5143500" type="screen16x9"/>
  <p:notesSz cx="6858000" cy="9144000"/>
  <p:embeddedFontLst>
    <p:embeddedFont>
      <p:font typeface="Proxima Nova" panose="020B0604020202020204" charset="0"/>
      <p:regular r:id="rId22"/>
      <p:bold r:id="rId23"/>
      <p:italic r:id="rId24"/>
      <p:boldItalic r:id="rId25"/>
    </p:embeddedFont>
    <p:embeddedFont>
      <p:font typeface="Proxima Nova Semibold"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3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138" d="100"/>
          <a:sy n="138" d="100"/>
        </p:scale>
        <p:origin x="86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894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3404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043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3290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3093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https://www.theguardian.com/politics/2010/dec/28/jayaben-desai-obituary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88299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https://www.theguardian.com/politics/2010/dec/28/jayaben-desai-obituary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17629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393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2268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137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916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1180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8517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051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933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8987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850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0303B8"/>
              </a:buClr>
              <a:buSzPts val="2800"/>
              <a:buFont typeface="Proxima Nova Semibold"/>
              <a:buNone/>
              <a:defRPr sz="2800">
                <a:solidFill>
                  <a:srgbClr val="0303B8"/>
                </a:solidFill>
                <a:latin typeface="Proxima Nova Semibold"/>
                <a:ea typeface="Proxima Nova Semibold"/>
                <a:cs typeface="Proxima Nova Semibold"/>
                <a:sym typeface="Proxima Nova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0303B8"/>
              </a:buClr>
              <a:buSzPts val="1800"/>
              <a:buFont typeface="Proxima Nova"/>
              <a:buChar char="●"/>
              <a:defRPr sz="1800">
                <a:solidFill>
                  <a:srgbClr val="0303B8"/>
                </a:solidFill>
                <a:latin typeface="Proxima Nova"/>
                <a:ea typeface="Proxima Nova"/>
                <a:cs typeface="Proxima Nova"/>
                <a:sym typeface="Proxima Nova"/>
              </a:defRPr>
            </a:lvl1pPr>
            <a:lvl2pPr marL="914400" lvl="1"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2pPr>
            <a:lvl3pPr marL="1371600" lvl="2"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3pPr>
            <a:lvl4pPr marL="1828800" lvl="3"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4pPr>
            <a:lvl5pPr marL="2286000" lvl="4"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5pPr>
            <a:lvl6pPr marL="2743200" lvl="5"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6pPr>
            <a:lvl7pPr marL="3200400" lvl="6"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7pPr>
            <a:lvl8pPr marL="3657600" lvl="7"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8pPr>
            <a:lvl9pPr marL="4114800" lvl="8"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1">
            <a:alphaModFix/>
          </a:blip>
          <a:srcRect l="5921" t="3426" r="3679" b="15364"/>
          <a:stretch/>
        </p:blipFill>
        <p:spPr>
          <a:xfrm>
            <a:off x="311700" y="4200350"/>
            <a:ext cx="733297" cy="6588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video" Target="https://www.youtube.com/embed/BY12wgAiqp4?feature=oembed" TargetMode="Externa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video" Target="https://www.youtube.com/embed/rsBzbZbLQgg?feature=oembed" TargetMode="Externa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03B8"/>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3589500" y="3994750"/>
            <a:ext cx="5242800" cy="658800"/>
          </a:xfrm>
          <a:prstGeom prst="rect">
            <a:avLst/>
          </a:prstGeom>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3500" b="1">
                <a:solidFill>
                  <a:schemeClr val="lt1"/>
                </a:solidFill>
                <a:latin typeface="Proxima Nova"/>
                <a:ea typeface="Proxima Nova"/>
                <a:cs typeface="Proxima Nova"/>
                <a:sym typeface="Proxima Nova"/>
              </a:rPr>
              <a:t>RFK HUMAN RIGHTS UK</a:t>
            </a:r>
            <a:endParaRPr sz="3500" b="1">
              <a:solidFill>
                <a:schemeClr val="lt1"/>
              </a:solidFill>
              <a:latin typeface="Proxima Nova"/>
              <a:ea typeface="Proxima Nova"/>
              <a:cs typeface="Proxima Nova"/>
              <a:sym typeface="Proxima Nova"/>
            </a:endParaRPr>
          </a:p>
        </p:txBody>
      </p:sp>
      <p:sp>
        <p:nvSpPr>
          <p:cNvPr id="56" name="Google Shape;56;p13"/>
          <p:cNvSpPr txBox="1">
            <a:spLocks noGrp="1"/>
          </p:cNvSpPr>
          <p:nvPr>
            <p:ph type="subTitle" idx="1"/>
          </p:nvPr>
        </p:nvSpPr>
        <p:spPr>
          <a:xfrm>
            <a:off x="3589500" y="4401425"/>
            <a:ext cx="3990300" cy="5682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en-GB" sz="2000">
                <a:solidFill>
                  <a:srgbClr val="F3F3F3"/>
                </a:solidFill>
                <a:latin typeface="Times New Roman"/>
                <a:ea typeface="Times New Roman"/>
                <a:cs typeface="Times New Roman"/>
                <a:sym typeface="Times New Roman"/>
              </a:rPr>
              <a:t>Speak Truth To Power</a:t>
            </a:r>
            <a:endParaRPr sz="2000">
              <a:solidFill>
                <a:srgbClr val="F3F3F3"/>
              </a:solidFill>
              <a:latin typeface="Times New Roman"/>
              <a:ea typeface="Times New Roman"/>
              <a:cs typeface="Times New Roman"/>
              <a:sym typeface="Times New Roman"/>
            </a:endParaRPr>
          </a:p>
        </p:txBody>
      </p:sp>
      <p:pic>
        <p:nvPicPr>
          <p:cNvPr id="57" name="Google Shape;57;p13"/>
          <p:cNvPicPr preferRelativeResize="0"/>
          <p:nvPr/>
        </p:nvPicPr>
        <p:blipFill rotWithShape="1">
          <a:blip r:embed="rId3">
            <a:alphaModFix/>
          </a:blip>
          <a:srcRect b="13755"/>
          <a:stretch/>
        </p:blipFill>
        <p:spPr>
          <a:xfrm>
            <a:off x="278100" y="4165975"/>
            <a:ext cx="763873" cy="658801"/>
          </a:xfrm>
          <a:prstGeom prst="rect">
            <a:avLst/>
          </a:prstGeom>
          <a:noFill/>
          <a:ln>
            <a:noFill/>
          </a:ln>
        </p:spPr>
      </p:pic>
      <p:cxnSp>
        <p:nvCxnSpPr>
          <p:cNvPr id="58" name="Google Shape;58;p13"/>
          <p:cNvCxnSpPr/>
          <p:nvPr/>
        </p:nvCxnSpPr>
        <p:spPr>
          <a:xfrm>
            <a:off x="335550" y="3994738"/>
            <a:ext cx="8472900" cy="9000"/>
          </a:xfrm>
          <a:prstGeom prst="straightConnector1">
            <a:avLst/>
          </a:prstGeom>
          <a:noFill/>
          <a:ln w="9525" cap="flat" cmpd="sng">
            <a:solidFill>
              <a:schemeClr val="lt1"/>
            </a:solidFill>
            <a:prstDash val="solid"/>
            <a:round/>
            <a:headEnd type="none" w="med" len="med"/>
            <a:tailEnd type="none" w="med" len="med"/>
          </a:ln>
        </p:spPr>
      </p:cxnSp>
      <p:sp>
        <p:nvSpPr>
          <p:cNvPr id="59" name="Google Shape;59;p13"/>
          <p:cNvSpPr txBox="1">
            <a:spLocks noGrp="1"/>
          </p:cNvSpPr>
          <p:nvPr>
            <p:ph type="ctrTitle"/>
          </p:nvPr>
        </p:nvSpPr>
        <p:spPr>
          <a:xfrm>
            <a:off x="311700" y="1495675"/>
            <a:ext cx="8520600" cy="658800"/>
          </a:xfrm>
          <a:prstGeom prst="rect">
            <a:avLst/>
          </a:prstGeom>
          <a:ln>
            <a:noFill/>
          </a:ln>
        </p:spPr>
        <p:txBody>
          <a:bodyPr spcFirstLastPara="1" wrap="square" lIns="91425" tIns="91425" rIns="91425" bIns="91425"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sz="6000" dirty="0">
                <a:solidFill>
                  <a:schemeClr val="lt1"/>
                </a:solidFill>
                <a:latin typeface="Proxima Nova Semibold"/>
                <a:ea typeface="Proxima Nova Semibold"/>
                <a:cs typeface="Proxima Nova Semibold"/>
                <a:sym typeface="Proxima Nova Semibold"/>
              </a:rPr>
              <a:t>Year 6 – LGBTQ+</a:t>
            </a:r>
            <a:endParaRPr dirty="0">
              <a:solidFill>
                <a:schemeClr val="lt1"/>
              </a:solidFill>
              <a:latin typeface="Proxima Nova Semibold"/>
              <a:ea typeface="Proxima Nova Semibold"/>
              <a:cs typeface="Proxima Nova Semibold"/>
              <a:sym typeface="Proxima Nova Semibold"/>
            </a:endParaRPr>
          </a:p>
        </p:txBody>
      </p:sp>
      <p:sp>
        <p:nvSpPr>
          <p:cNvPr id="60" name="Google Shape;60;p13"/>
          <p:cNvSpPr txBox="1">
            <a:spLocks noGrp="1"/>
          </p:cNvSpPr>
          <p:nvPr>
            <p:ph type="subTitle" idx="1"/>
          </p:nvPr>
        </p:nvSpPr>
        <p:spPr>
          <a:xfrm>
            <a:off x="2690750" y="2003550"/>
            <a:ext cx="3548400" cy="5682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0"/>
              </a:spcAft>
              <a:buNone/>
            </a:pPr>
            <a:br>
              <a:rPr lang="en-GB" dirty="0">
                <a:solidFill>
                  <a:srgbClr val="F3F3F3"/>
                </a:solidFill>
                <a:latin typeface="Times New Roman"/>
                <a:ea typeface="Times New Roman"/>
                <a:cs typeface="Times New Roman"/>
                <a:sym typeface="Times New Roman"/>
              </a:rPr>
            </a:br>
            <a:r>
              <a:rPr lang="en-GB" dirty="0">
                <a:solidFill>
                  <a:srgbClr val="F3F3F3"/>
                </a:solidFill>
                <a:latin typeface="Times New Roman"/>
                <a:ea typeface="Times New Roman"/>
                <a:cs typeface="Times New Roman"/>
                <a:sym typeface="Times New Roman"/>
              </a:rPr>
              <a:t>Session 2</a:t>
            </a:r>
            <a:endParaRPr dirty="0">
              <a:solidFill>
                <a:srgbClr val="F3F3F3"/>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1417853"/>
            <a:ext cx="8520600" cy="1963500"/>
          </a:xfrm>
          <a:prstGeom prst="rect">
            <a:avLst/>
          </a:prstGeom>
        </p:spPr>
        <p:txBody>
          <a:bodyPr spcFirstLastPara="1" wrap="square" lIns="91425" tIns="91425" rIns="91425" bIns="91425" anchor="b" anchorCtr="0">
            <a:noAutofit/>
          </a:bodyPr>
          <a:lstStyle/>
          <a:p>
            <a:br>
              <a:rPr lang="en-GB" sz="4400" dirty="0"/>
            </a:br>
            <a:br>
              <a:rPr lang="en-GB" sz="4400" dirty="0"/>
            </a:br>
            <a:r>
              <a:rPr lang="en-GB" sz="4400" dirty="0"/>
              <a:t>Watch this video</a:t>
            </a:r>
            <a:br>
              <a:rPr lang="en-GB" sz="4400" dirty="0"/>
            </a:br>
            <a:r>
              <a:rPr lang="en-GB" sz="2000" dirty="0">
                <a:solidFill>
                  <a:schemeClr val="accent5"/>
                </a:solidFill>
              </a:rPr>
              <a:t>https://www.youtube.com/watch?v=BY12wgAiqp4</a:t>
            </a:r>
            <a:br>
              <a:rPr lang="en-GB" sz="4400" dirty="0"/>
            </a:br>
            <a:br>
              <a:rPr lang="en-GB" sz="4400" dirty="0">
                <a:solidFill>
                  <a:schemeClr val="accent5">
                    <a:lumMod val="75000"/>
                  </a:schemeClr>
                </a:solidFill>
                <a:latin typeface="Arial" panose="020B0604020202020204" pitchFamily="34" charset="0"/>
                <a:cs typeface="Arial" panose="020B0604020202020204" pitchFamily="34" charset="0"/>
              </a:rPr>
            </a:br>
            <a:endParaRPr sz="4400" dirty="0"/>
          </a:p>
        </p:txBody>
      </p:sp>
      <p:pic>
        <p:nvPicPr>
          <p:cNvPr id="2" name="Online Media 1" title="Bana al Abed: Children are still paying the price of a war they did not start">
            <a:hlinkClick r:id="" action="ppaction://media"/>
            <a:extLst>
              <a:ext uri="{FF2B5EF4-FFF2-40B4-BE49-F238E27FC236}">
                <a16:creationId xmlns:a16="http://schemas.microsoft.com/office/drawing/2014/main" id="{617CF502-DB28-6AF3-89CB-E158F4911406}"/>
              </a:ext>
            </a:extLst>
          </p:cNvPr>
          <p:cNvPicPr>
            <a:picLocks noRot="1" noChangeAspect="1"/>
          </p:cNvPicPr>
          <p:nvPr>
            <a:videoFile r:link="rId1"/>
          </p:nvPr>
        </p:nvPicPr>
        <p:blipFill>
          <a:blip r:embed="rId4"/>
          <a:stretch>
            <a:fillRect/>
          </a:stretch>
        </p:blipFill>
        <p:spPr>
          <a:xfrm>
            <a:off x="19050" y="0"/>
            <a:ext cx="9104313" cy="5143500"/>
          </a:xfrm>
          <a:prstGeom prst="rect">
            <a:avLst/>
          </a:prstGeom>
        </p:spPr>
      </p:pic>
    </p:spTree>
    <p:extLst>
      <p:ext uri="{BB962C8B-B14F-4D97-AF65-F5344CB8AC3E}">
        <p14:creationId xmlns:p14="http://schemas.microsoft.com/office/powerpoint/2010/main" val="255171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latin typeface="Proxima Nova Semibold"/>
                <a:ea typeface="Proxima Nova Semibold"/>
                <a:cs typeface="Proxima Nova Semibold"/>
                <a:sym typeface="Proxima Nova Semibold"/>
              </a:rPr>
              <a:t>Who Am I? What Skills Do I Have?</a:t>
            </a:r>
            <a:endParaRPr dirty="0">
              <a:latin typeface="Proxima Nova Semibold"/>
              <a:ea typeface="Proxima Nova Semibold"/>
              <a:cs typeface="Proxima Nova Semibold"/>
              <a:sym typeface="Proxima Nova Semibold"/>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3" name="Picture 2">
            <a:extLst>
              <a:ext uri="{FF2B5EF4-FFF2-40B4-BE49-F238E27FC236}">
                <a16:creationId xmlns:a16="http://schemas.microsoft.com/office/drawing/2014/main" id="{8CA5E3B3-5F96-D04E-484A-461BAE115953}"/>
              </a:ext>
            </a:extLst>
          </p:cNvPr>
          <p:cNvPicPr>
            <a:picLocks noChangeAspect="1"/>
          </p:cNvPicPr>
          <p:nvPr/>
        </p:nvPicPr>
        <p:blipFill>
          <a:blip r:embed="rId4"/>
          <a:stretch>
            <a:fillRect/>
          </a:stretch>
        </p:blipFill>
        <p:spPr>
          <a:xfrm>
            <a:off x="1473706" y="915327"/>
            <a:ext cx="6423385" cy="3614423"/>
          </a:xfrm>
          <a:prstGeom prst="rect">
            <a:avLst/>
          </a:prstGeom>
        </p:spPr>
      </p:pic>
    </p:spTree>
    <p:extLst>
      <p:ext uri="{BB962C8B-B14F-4D97-AF65-F5344CB8AC3E}">
        <p14:creationId xmlns:p14="http://schemas.microsoft.com/office/powerpoint/2010/main" val="311404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28573" y="327400"/>
            <a:ext cx="9019336"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latin typeface="Proxima Nova Semibold"/>
                <a:ea typeface="Proxima Nova Semibold"/>
                <a:cs typeface="Proxima Nova Semibold"/>
                <a:sym typeface="Proxima Nova Semibold"/>
              </a:rPr>
              <a:t>Robby Novak – Campaigner for Children’s Rights and Equality</a:t>
            </a:r>
            <a:endParaRPr dirty="0">
              <a:latin typeface="Proxima Nova Semibold"/>
              <a:ea typeface="Proxima Nova Semibold"/>
              <a:cs typeface="Proxima Nova Semibold"/>
              <a:sym typeface="Proxima Nova Semibold"/>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3" name="Picture 2">
            <a:extLst>
              <a:ext uri="{FF2B5EF4-FFF2-40B4-BE49-F238E27FC236}">
                <a16:creationId xmlns:a16="http://schemas.microsoft.com/office/drawing/2014/main" id="{8CA5E3B3-5F96-D04E-484A-461BAE115953}"/>
              </a:ext>
            </a:extLst>
          </p:cNvPr>
          <p:cNvPicPr>
            <a:picLocks noChangeAspect="1"/>
          </p:cNvPicPr>
          <p:nvPr/>
        </p:nvPicPr>
        <p:blipFill>
          <a:blip r:embed="rId4"/>
          <a:stretch>
            <a:fillRect/>
          </a:stretch>
        </p:blipFill>
        <p:spPr>
          <a:xfrm>
            <a:off x="1473706" y="915327"/>
            <a:ext cx="6423385" cy="3614423"/>
          </a:xfrm>
          <a:prstGeom prst="rect">
            <a:avLst/>
          </a:prstGeom>
        </p:spPr>
      </p:pic>
    </p:spTree>
    <p:extLst>
      <p:ext uri="{BB962C8B-B14F-4D97-AF65-F5344CB8AC3E}">
        <p14:creationId xmlns:p14="http://schemas.microsoft.com/office/powerpoint/2010/main" val="4110632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28573" y="327400"/>
            <a:ext cx="9019336"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latin typeface="Proxima Nova Semibold"/>
                <a:ea typeface="Proxima Nova Semibold"/>
                <a:cs typeface="Proxima Nova Semibold"/>
                <a:sym typeface="Proxima Nova Semibold"/>
              </a:rPr>
              <a:t>Ashton Mota – Activist for Equality</a:t>
            </a:r>
            <a:endParaRPr dirty="0">
              <a:latin typeface="Proxima Nova Semibold"/>
              <a:ea typeface="Proxima Nova Semibold"/>
              <a:cs typeface="Proxima Nova Semibold"/>
              <a:sym typeface="Proxima Nova Semibold"/>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2" name="Picture 1">
            <a:extLst>
              <a:ext uri="{FF2B5EF4-FFF2-40B4-BE49-F238E27FC236}">
                <a16:creationId xmlns:a16="http://schemas.microsoft.com/office/drawing/2014/main" id="{F57092FC-A9A1-662E-FEF9-A1F77EF23D60}"/>
              </a:ext>
            </a:extLst>
          </p:cNvPr>
          <p:cNvPicPr>
            <a:picLocks noChangeAspect="1"/>
          </p:cNvPicPr>
          <p:nvPr/>
        </p:nvPicPr>
        <p:blipFill>
          <a:blip r:embed="rId4"/>
          <a:stretch>
            <a:fillRect/>
          </a:stretch>
        </p:blipFill>
        <p:spPr>
          <a:xfrm>
            <a:off x="4759023" y="900100"/>
            <a:ext cx="3806206" cy="3806206"/>
          </a:xfrm>
          <a:prstGeom prst="rect">
            <a:avLst/>
          </a:prstGeom>
        </p:spPr>
      </p:pic>
      <p:sp>
        <p:nvSpPr>
          <p:cNvPr id="4" name="Google Shape;66;p14">
            <a:extLst>
              <a:ext uri="{FF2B5EF4-FFF2-40B4-BE49-F238E27FC236}">
                <a16:creationId xmlns:a16="http://schemas.microsoft.com/office/drawing/2014/main" id="{A946FBB0-090C-E264-CAB7-EF3BFBC58501}"/>
              </a:ext>
            </a:extLst>
          </p:cNvPr>
          <p:cNvSpPr txBox="1">
            <a:spLocks noGrp="1"/>
          </p:cNvSpPr>
          <p:nvPr>
            <p:ph type="body" idx="1"/>
          </p:nvPr>
        </p:nvSpPr>
        <p:spPr>
          <a:xfrm>
            <a:off x="311700" y="1152475"/>
            <a:ext cx="4073278"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dirty="0">
                <a:latin typeface="Proxima Nova"/>
                <a:ea typeface="Proxima Nova"/>
                <a:cs typeface="Proxima Nova"/>
                <a:sym typeface="Proxima Nova"/>
              </a:rPr>
              <a:t>Watch this Video:</a:t>
            </a:r>
            <a:br>
              <a:rPr lang="en-GB" dirty="0">
                <a:latin typeface="Proxima Nova"/>
                <a:ea typeface="Proxima Nova"/>
                <a:cs typeface="Proxima Nova"/>
                <a:sym typeface="Proxima Nova"/>
              </a:rPr>
            </a:br>
            <a:r>
              <a:rPr lang="en-GB" sz="1800" dirty="0">
                <a:solidFill>
                  <a:schemeClr val="accent5"/>
                </a:solidFill>
                <a:latin typeface="+mn-lt"/>
              </a:rPr>
              <a:t>https://www.youtube.com/watch?v=rsBzbZbLQgg</a:t>
            </a:r>
            <a:r>
              <a:rPr lang="en-GB" dirty="0">
                <a:solidFill>
                  <a:schemeClr val="accent5"/>
                </a:solidFill>
              </a:rPr>
              <a:t> </a:t>
            </a:r>
            <a:endParaRPr dirty="0">
              <a:solidFill>
                <a:schemeClr val="accent5"/>
              </a:solidFill>
              <a:latin typeface="Proxima Nova"/>
              <a:ea typeface="Proxima Nova"/>
              <a:cs typeface="Proxima Nova"/>
              <a:sym typeface="Proxima Nova"/>
            </a:endParaRPr>
          </a:p>
        </p:txBody>
      </p:sp>
    </p:spTree>
    <p:extLst>
      <p:ext uri="{BB962C8B-B14F-4D97-AF65-F5344CB8AC3E}">
        <p14:creationId xmlns:p14="http://schemas.microsoft.com/office/powerpoint/2010/main" val="181292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436391" y="3253580"/>
            <a:ext cx="8520600" cy="1963500"/>
          </a:xfrm>
          <a:prstGeom prst="rect">
            <a:avLst/>
          </a:prstGeom>
        </p:spPr>
        <p:txBody>
          <a:bodyPr spcFirstLastPara="1" wrap="square" lIns="91425" tIns="91425" rIns="91425" bIns="91425" anchor="b" anchorCtr="0">
            <a:noAutofit/>
          </a:bodyPr>
          <a:lstStyle/>
          <a:p>
            <a:br>
              <a:rPr lang="en-GB" sz="4400" dirty="0"/>
            </a:br>
            <a:br>
              <a:rPr lang="en-GB" sz="4400" dirty="0"/>
            </a:br>
            <a:r>
              <a:rPr lang="en-GB" sz="4400" dirty="0"/>
              <a:t>Watch this video</a:t>
            </a:r>
            <a:br>
              <a:rPr lang="en-GB" sz="4400" dirty="0"/>
            </a:br>
            <a:br>
              <a:rPr lang="en-GB" sz="4400" dirty="0">
                <a:solidFill>
                  <a:schemeClr val="accent5">
                    <a:lumMod val="75000"/>
                  </a:schemeClr>
                </a:solidFill>
                <a:latin typeface="Arial" panose="020B0604020202020204" pitchFamily="34" charset="0"/>
                <a:cs typeface="Arial" panose="020B0604020202020204" pitchFamily="34" charset="0"/>
              </a:rPr>
            </a:br>
            <a:endParaRPr sz="4400" dirty="0"/>
          </a:p>
        </p:txBody>
      </p:sp>
      <p:pic>
        <p:nvPicPr>
          <p:cNvPr id="3" name="Online Media 2" title="Youth Ambassador Ashton Mota Speaks at the 2019 Time To THRIVE">
            <a:hlinkClick r:id="" action="ppaction://media"/>
            <a:extLst>
              <a:ext uri="{FF2B5EF4-FFF2-40B4-BE49-F238E27FC236}">
                <a16:creationId xmlns:a16="http://schemas.microsoft.com/office/drawing/2014/main" id="{03800712-392E-798C-F190-F8E5AFB965C8}"/>
              </a:ext>
            </a:extLst>
          </p:cNvPr>
          <p:cNvPicPr>
            <a:picLocks noRot="1" noChangeAspect="1"/>
          </p:cNvPicPr>
          <p:nvPr>
            <a:videoFile r:link="rId1"/>
          </p:nvPr>
        </p:nvPicPr>
        <p:blipFill>
          <a:blip r:embed="rId4"/>
          <a:stretch>
            <a:fillRect/>
          </a:stretch>
        </p:blipFill>
        <p:spPr>
          <a:xfrm>
            <a:off x="19050" y="0"/>
            <a:ext cx="9104313" cy="5143500"/>
          </a:xfrm>
          <a:prstGeom prst="rect">
            <a:avLst/>
          </a:prstGeom>
        </p:spPr>
      </p:pic>
    </p:spTree>
    <p:extLst>
      <p:ext uri="{BB962C8B-B14F-4D97-AF65-F5344CB8AC3E}">
        <p14:creationId xmlns:p14="http://schemas.microsoft.com/office/powerpoint/2010/main" val="30086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latin typeface="Proxima Nova Semibold"/>
                <a:ea typeface="Proxima Nova Semibold"/>
                <a:cs typeface="Proxima Nova Semibold"/>
                <a:sym typeface="Proxima Nova Semibold"/>
              </a:rPr>
              <a:t>Who are these human rights activists? </a:t>
            </a:r>
            <a:endParaRPr dirty="0">
              <a:latin typeface="Proxima Nova Semibold"/>
              <a:ea typeface="Proxima Nova Semibold"/>
              <a:cs typeface="Proxima Nova Semibold"/>
              <a:sym typeface="Proxima Nova Semibold"/>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5" name="Google Shape;99;p3">
            <a:extLst>
              <a:ext uri="{FF2B5EF4-FFF2-40B4-BE49-F238E27FC236}">
                <a16:creationId xmlns:a16="http://schemas.microsoft.com/office/drawing/2014/main" id="{94FF042F-C469-68B0-A210-6CFE98536250}"/>
              </a:ext>
            </a:extLst>
          </p:cNvPr>
          <p:cNvPicPr preferRelativeResize="0">
            <a:picLocks noChangeAspect="1"/>
          </p:cNvPicPr>
          <p:nvPr/>
        </p:nvPicPr>
        <p:blipFill rotWithShape="1">
          <a:blip r:embed="rId4">
            <a:alphaModFix/>
          </a:blip>
          <a:srcRect l="12394" t="1565" r="9783" b="46632"/>
          <a:stretch/>
        </p:blipFill>
        <p:spPr>
          <a:xfrm>
            <a:off x="6322180" y="1017725"/>
            <a:ext cx="1748430" cy="1512984"/>
          </a:xfrm>
          <a:prstGeom prst="rect">
            <a:avLst/>
          </a:prstGeom>
          <a:noFill/>
          <a:ln w="28575">
            <a:solidFill>
              <a:schemeClr val="bg1"/>
            </a:solidFill>
          </a:ln>
        </p:spPr>
      </p:pic>
      <p:pic>
        <p:nvPicPr>
          <p:cNvPr id="6" name="Google Shape;100;p3">
            <a:extLst>
              <a:ext uri="{FF2B5EF4-FFF2-40B4-BE49-F238E27FC236}">
                <a16:creationId xmlns:a16="http://schemas.microsoft.com/office/drawing/2014/main" id="{B89040DE-EB04-A1DF-3F8D-D962CF504EE2}"/>
              </a:ext>
            </a:extLst>
          </p:cNvPr>
          <p:cNvPicPr preferRelativeResize="0">
            <a:picLocks noChangeAspect="1"/>
          </p:cNvPicPr>
          <p:nvPr/>
        </p:nvPicPr>
        <p:blipFill rotWithShape="1">
          <a:blip r:embed="rId5">
            <a:alphaModFix/>
          </a:blip>
          <a:srcRect/>
          <a:stretch/>
        </p:blipFill>
        <p:spPr>
          <a:xfrm>
            <a:off x="4277296" y="1017725"/>
            <a:ext cx="1283194" cy="1640420"/>
          </a:xfrm>
          <a:prstGeom prst="rect">
            <a:avLst/>
          </a:prstGeom>
          <a:noFill/>
          <a:ln w="28575">
            <a:solidFill>
              <a:schemeClr val="bg1"/>
            </a:solidFill>
          </a:ln>
        </p:spPr>
      </p:pic>
      <p:pic>
        <p:nvPicPr>
          <p:cNvPr id="7" name="Google Shape;101;p3">
            <a:extLst>
              <a:ext uri="{FF2B5EF4-FFF2-40B4-BE49-F238E27FC236}">
                <a16:creationId xmlns:a16="http://schemas.microsoft.com/office/drawing/2014/main" id="{4DB5176F-6028-F658-DB05-6C8CF241847E}"/>
              </a:ext>
            </a:extLst>
          </p:cNvPr>
          <p:cNvPicPr preferRelativeResize="0">
            <a:picLocks noChangeAspect="1"/>
          </p:cNvPicPr>
          <p:nvPr/>
        </p:nvPicPr>
        <p:blipFill rotWithShape="1">
          <a:blip r:embed="rId6">
            <a:alphaModFix/>
          </a:blip>
          <a:srcRect/>
          <a:stretch/>
        </p:blipFill>
        <p:spPr>
          <a:xfrm>
            <a:off x="1493372" y="2914837"/>
            <a:ext cx="1455899" cy="1765279"/>
          </a:xfrm>
          <a:prstGeom prst="rect">
            <a:avLst/>
          </a:prstGeom>
          <a:noFill/>
          <a:ln w="28575">
            <a:solidFill>
              <a:schemeClr val="bg1"/>
            </a:solidFill>
          </a:ln>
        </p:spPr>
      </p:pic>
      <p:pic>
        <p:nvPicPr>
          <p:cNvPr id="8" name="Google Shape;103;p3">
            <a:extLst>
              <a:ext uri="{FF2B5EF4-FFF2-40B4-BE49-F238E27FC236}">
                <a16:creationId xmlns:a16="http://schemas.microsoft.com/office/drawing/2014/main" id="{06B131D0-A7E9-C09B-52FA-BB1E2F0873AA}"/>
              </a:ext>
            </a:extLst>
          </p:cNvPr>
          <p:cNvPicPr preferRelativeResize="0">
            <a:picLocks noChangeAspect="1"/>
          </p:cNvPicPr>
          <p:nvPr/>
        </p:nvPicPr>
        <p:blipFill rotWithShape="1">
          <a:blip r:embed="rId7">
            <a:alphaModFix/>
          </a:blip>
          <a:srcRect t="7276" b="14411"/>
          <a:stretch/>
        </p:blipFill>
        <p:spPr>
          <a:xfrm>
            <a:off x="1783207" y="1017726"/>
            <a:ext cx="1732399" cy="1640419"/>
          </a:xfrm>
          <a:prstGeom prst="rect">
            <a:avLst/>
          </a:prstGeom>
          <a:noFill/>
          <a:ln w="28575">
            <a:solidFill>
              <a:schemeClr val="bg1"/>
            </a:solidFill>
          </a:ln>
        </p:spPr>
      </p:pic>
      <p:pic>
        <p:nvPicPr>
          <p:cNvPr id="9" name="Google Shape;105;p3" descr="A picture containing umbrella, dress, person, shirt&#10;&#10;Description automatically generated">
            <a:extLst>
              <a:ext uri="{FF2B5EF4-FFF2-40B4-BE49-F238E27FC236}">
                <a16:creationId xmlns:a16="http://schemas.microsoft.com/office/drawing/2014/main" id="{1FE10652-7639-26B2-A778-D11BC9A0205A}"/>
              </a:ext>
            </a:extLst>
          </p:cNvPr>
          <p:cNvPicPr preferRelativeResize="0">
            <a:picLocks noChangeAspect="1"/>
          </p:cNvPicPr>
          <p:nvPr/>
        </p:nvPicPr>
        <p:blipFill rotWithShape="1">
          <a:blip r:embed="rId8">
            <a:alphaModFix/>
          </a:blip>
          <a:srcRect/>
          <a:stretch/>
        </p:blipFill>
        <p:spPr>
          <a:xfrm>
            <a:off x="3529707" y="2936363"/>
            <a:ext cx="2960326" cy="1743753"/>
          </a:xfrm>
          <a:prstGeom prst="rect">
            <a:avLst/>
          </a:prstGeom>
          <a:noFill/>
          <a:ln w="28575">
            <a:solidFill>
              <a:schemeClr val="bg1"/>
            </a:solidFill>
          </a:ln>
        </p:spPr>
      </p:pic>
      <p:pic>
        <p:nvPicPr>
          <p:cNvPr id="10" name="Picture 9">
            <a:extLst>
              <a:ext uri="{FF2B5EF4-FFF2-40B4-BE49-F238E27FC236}">
                <a16:creationId xmlns:a16="http://schemas.microsoft.com/office/drawing/2014/main" id="{B822F998-77AF-300F-FBC7-768B851799C6}"/>
              </a:ext>
            </a:extLst>
          </p:cNvPr>
          <p:cNvPicPr>
            <a:picLocks noChangeAspect="1"/>
          </p:cNvPicPr>
          <p:nvPr/>
        </p:nvPicPr>
        <p:blipFill>
          <a:blip r:embed="rId9"/>
          <a:stretch>
            <a:fillRect/>
          </a:stretch>
        </p:blipFill>
        <p:spPr>
          <a:xfrm>
            <a:off x="7070469" y="2876831"/>
            <a:ext cx="1649736" cy="1767574"/>
          </a:xfrm>
          <a:prstGeom prst="rect">
            <a:avLst/>
          </a:prstGeom>
        </p:spPr>
      </p:pic>
    </p:spTree>
    <p:extLst>
      <p:ext uri="{BB962C8B-B14F-4D97-AF65-F5344CB8AC3E}">
        <p14:creationId xmlns:p14="http://schemas.microsoft.com/office/powerpoint/2010/main" val="2734516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latin typeface="Proxima Nova Semibold"/>
                <a:ea typeface="Proxima Nova Semibold"/>
                <a:cs typeface="Proxima Nova Semibold"/>
                <a:sym typeface="Proxima Nova Semibold"/>
              </a:rPr>
              <a:t>What do/did they do? </a:t>
            </a:r>
            <a:endParaRPr dirty="0">
              <a:latin typeface="Proxima Nova Semibold"/>
              <a:ea typeface="Proxima Nova Semibold"/>
              <a:cs typeface="Proxima Nova Semibold"/>
              <a:sym typeface="Proxima Nova Semibold"/>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5" name="Google Shape;99;p3">
            <a:extLst>
              <a:ext uri="{FF2B5EF4-FFF2-40B4-BE49-F238E27FC236}">
                <a16:creationId xmlns:a16="http://schemas.microsoft.com/office/drawing/2014/main" id="{94FF042F-C469-68B0-A210-6CFE98536250}"/>
              </a:ext>
            </a:extLst>
          </p:cNvPr>
          <p:cNvPicPr preferRelativeResize="0">
            <a:picLocks noChangeAspect="1"/>
          </p:cNvPicPr>
          <p:nvPr/>
        </p:nvPicPr>
        <p:blipFill rotWithShape="1">
          <a:blip r:embed="rId4">
            <a:alphaModFix/>
          </a:blip>
          <a:srcRect l="12394" t="1565" r="9783" b="46632"/>
          <a:stretch/>
        </p:blipFill>
        <p:spPr>
          <a:xfrm>
            <a:off x="6322180" y="1017725"/>
            <a:ext cx="1748430" cy="1512984"/>
          </a:xfrm>
          <a:prstGeom prst="rect">
            <a:avLst/>
          </a:prstGeom>
          <a:noFill/>
          <a:ln w="28575">
            <a:solidFill>
              <a:schemeClr val="bg1"/>
            </a:solidFill>
          </a:ln>
        </p:spPr>
      </p:pic>
      <p:pic>
        <p:nvPicPr>
          <p:cNvPr id="6" name="Google Shape;100;p3">
            <a:extLst>
              <a:ext uri="{FF2B5EF4-FFF2-40B4-BE49-F238E27FC236}">
                <a16:creationId xmlns:a16="http://schemas.microsoft.com/office/drawing/2014/main" id="{B89040DE-EB04-A1DF-3F8D-D962CF504EE2}"/>
              </a:ext>
            </a:extLst>
          </p:cNvPr>
          <p:cNvPicPr preferRelativeResize="0">
            <a:picLocks noChangeAspect="1"/>
          </p:cNvPicPr>
          <p:nvPr/>
        </p:nvPicPr>
        <p:blipFill rotWithShape="1">
          <a:blip r:embed="rId5">
            <a:alphaModFix/>
          </a:blip>
          <a:srcRect/>
          <a:stretch/>
        </p:blipFill>
        <p:spPr>
          <a:xfrm>
            <a:off x="4277296" y="1017725"/>
            <a:ext cx="1283194" cy="1640420"/>
          </a:xfrm>
          <a:prstGeom prst="rect">
            <a:avLst/>
          </a:prstGeom>
          <a:noFill/>
          <a:ln w="28575">
            <a:solidFill>
              <a:schemeClr val="bg1"/>
            </a:solidFill>
          </a:ln>
        </p:spPr>
      </p:pic>
      <p:pic>
        <p:nvPicPr>
          <p:cNvPr id="7" name="Google Shape;101;p3">
            <a:extLst>
              <a:ext uri="{FF2B5EF4-FFF2-40B4-BE49-F238E27FC236}">
                <a16:creationId xmlns:a16="http://schemas.microsoft.com/office/drawing/2014/main" id="{4DB5176F-6028-F658-DB05-6C8CF241847E}"/>
              </a:ext>
            </a:extLst>
          </p:cNvPr>
          <p:cNvPicPr preferRelativeResize="0">
            <a:picLocks noChangeAspect="1"/>
          </p:cNvPicPr>
          <p:nvPr/>
        </p:nvPicPr>
        <p:blipFill rotWithShape="1">
          <a:blip r:embed="rId6">
            <a:alphaModFix/>
          </a:blip>
          <a:srcRect/>
          <a:stretch/>
        </p:blipFill>
        <p:spPr>
          <a:xfrm>
            <a:off x="1493372" y="2914837"/>
            <a:ext cx="1455899" cy="1765279"/>
          </a:xfrm>
          <a:prstGeom prst="rect">
            <a:avLst/>
          </a:prstGeom>
          <a:noFill/>
          <a:ln w="28575">
            <a:solidFill>
              <a:schemeClr val="bg1"/>
            </a:solidFill>
          </a:ln>
        </p:spPr>
      </p:pic>
      <p:pic>
        <p:nvPicPr>
          <p:cNvPr id="8" name="Google Shape;103;p3">
            <a:extLst>
              <a:ext uri="{FF2B5EF4-FFF2-40B4-BE49-F238E27FC236}">
                <a16:creationId xmlns:a16="http://schemas.microsoft.com/office/drawing/2014/main" id="{06B131D0-A7E9-C09B-52FA-BB1E2F0873AA}"/>
              </a:ext>
            </a:extLst>
          </p:cNvPr>
          <p:cNvPicPr preferRelativeResize="0">
            <a:picLocks noChangeAspect="1"/>
          </p:cNvPicPr>
          <p:nvPr/>
        </p:nvPicPr>
        <p:blipFill rotWithShape="1">
          <a:blip r:embed="rId7">
            <a:alphaModFix/>
          </a:blip>
          <a:srcRect t="7276" b="14411"/>
          <a:stretch/>
        </p:blipFill>
        <p:spPr>
          <a:xfrm>
            <a:off x="1783207" y="1017726"/>
            <a:ext cx="1732399" cy="1640419"/>
          </a:xfrm>
          <a:prstGeom prst="rect">
            <a:avLst/>
          </a:prstGeom>
          <a:noFill/>
          <a:ln w="28575">
            <a:solidFill>
              <a:schemeClr val="bg1"/>
            </a:solidFill>
          </a:ln>
        </p:spPr>
      </p:pic>
      <p:pic>
        <p:nvPicPr>
          <p:cNvPr id="9" name="Google Shape;105;p3" descr="A picture containing umbrella, dress, person, shirt&#10;&#10;Description automatically generated">
            <a:extLst>
              <a:ext uri="{FF2B5EF4-FFF2-40B4-BE49-F238E27FC236}">
                <a16:creationId xmlns:a16="http://schemas.microsoft.com/office/drawing/2014/main" id="{1FE10652-7639-26B2-A778-D11BC9A0205A}"/>
              </a:ext>
            </a:extLst>
          </p:cNvPr>
          <p:cNvPicPr preferRelativeResize="0">
            <a:picLocks noChangeAspect="1"/>
          </p:cNvPicPr>
          <p:nvPr/>
        </p:nvPicPr>
        <p:blipFill rotWithShape="1">
          <a:blip r:embed="rId8">
            <a:alphaModFix/>
          </a:blip>
          <a:srcRect/>
          <a:stretch/>
        </p:blipFill>
        <p:spPr>
          <a:xfrm>
            <a:off x="3529707" y="2936363"/>
            <a:ext cx="2960326" cy="1743753"/>
          </a:xfrm>
          <a:prstGeom prst="rect">
            <a:avLst/>
          </a:prstGeom>
          <a:noFill/>
          <a:ln w="28575">
            <a:solidFill>
              <a:schemeClr val="bg1"/>
            </a:solidFill>
          </a:ln>
        </p:spPr>
      </p:pic>
      <p:pic>
        <p:nvPicPr>
          <p:cNvPr id="10" name="Picture 9">
            <a:extLst>
              <a:ext uri="{FF2B5EF4-FFF2-40B4-BE49-F238E27FC236}">
                <a16:creationId xmlns:a16="http://schemas.microsoft.com/office/drawing/2014/main" id="{B822F998-77AF-300F-FBC7-768B851799C6}"/>
              </a:ext>
            </a:extLst>
          </p:cNvPr>
          <p:cNvPicPr>
            <a:picLocks noChangeAspect="1"/>
          </p:cNvPicPr>
          <p:nvPr/>
        </p:nvPicPr>
        <p:blipFill>
          <a:blip r:embed="rId9"/>
          <a:stretch>
            <a:fillRect/>
          </a:stretch>
        </p:blipFill>
        <p:spPr>
          <a:xfrm>
            <a:off x="7070469" y="2876831"/>
            <a:ext cx="1649736" cy="1767574"/>
          </a:xfrm>
          <a:prstGeom prst="rect">
            <a:avLst/>
          </a:prstGeom>
        </p:spPr>
      </p:pic>
    </p:spTree>
    <p:extLst>
      <p:ext uri="{BB962C8B-B14F-4D97-AF65-F5344CB8AC3E}">
        <p14:creationId xmlns:p14="http://schemas.microsoft.com/office/powerpoint/2010/main" val="1126081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207791" y="0"/>
            <a:ext cx="8520600" cy="1963500"/>
          </a:xfrm>
          <a:prstGeom prst="rect">
            <a:avLst/>
          </a:prstGeom>
        </p:spPr>
        <p:txBody>
          <a:bodyPr spcFirstLastPara="1" wrap="square" lIns="91425" tIns="91425" rIns="91425" bIns="91425" anchor="b" anchorCtr="0">
            <a:noAutofit/>
          </a:bodyPr>
          <a:lstStyle/>
          <a:p>
            <a:r>
              <a:rPr lang="en-GB" sz="4400" dirty="0"/>
              <a:t>Create your Human Rights Creative </a:t>
            </a:r>
            <a:r>
              <a:rPr lang="en-GB" sz="4400" dirty="0" err="1"/>
              <a:t>Mindmap</a:t>
            </a:r>
            <a:endParaRPr sz="4400" dirty="0"/>
          </a:p>
        </p:txBody>
      </p:sp>
      <p:pic>
        <p:nvPicPr>
          <p:cNvPr id="2" name="Picture 1">
            <a:extLst>
              <a:ext uri="{FF2B5EF4-FFF2-40B4-BE49-F238E27FC236}">
                <a16:creationId xmlns:a16="http://schemas.microsoft.com/office/drawing/2014/main" id="{AE4E7E47-423A-79F1-4873-39E3DEBCA2F3}"/>
              </a:ext>
            </a:extLst>
          </p:cNvPr>
          <p:cNvPicPr>
            <a:picLocks noChangeAspect="1"/>
          </p:cNvPicPr>
          <p:nvPr/>
        </p:nvPicPr>
        <p:blipFill rotWithShape="1">
          <a:blip r:embed="rId3"/>
          <a:srcRect b="5997"/>
          <a:stretch/>
        </p:blipFill>
        <p:spPr>
          <a:xfrm>
            <a:off x="2318712" y="1963500"/>
            <a:ext cx="4157588" cy="2905990"/>
          </a:xfrm>
          <a:prstGeom prst="rect">
            <a:avLst/>
          </a:prstGeom>
        </p:spPr>
      </p:pic>
    </p:spTree>
    <p:extLst>
      <p:ext uri="{BB962C8B-B14F-4D97-AF65-F5344CB8AC3E}">
        <p14:creationId xmlns:p14="http://schemas.microsoft.com/office/powerpoint/2010/main" val="894587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263209" y="810491"/>
            <a:ext cx="8520600" cy="1963500"/>
          </a:xfrm>
          <a:prstGeom prst="rect">
            <a:avLst/>
          </a:prstGeom>
        </p:spPr>
        <p:txBody>
          <a:bodyPr spcFirstLastPara="1" wrap="square" lIns="91425" tIns="91425" rIns="91425" bIns="91425" anchor="b" anchorCtr="0">
            <a:noAutofit/>
          </a:bodyPr>
          <a:lstStyle/>
          <a:p>
            <a:r>
              <a:rPr lang="en-GB" sz="4400" dirty="0"/>
              <a:t>What Did You Learn?</a:t>
            </a:r>
            <a:endParaRPr sz="4400" dirty="0"/>
          </a:p>
        </p:txBody>
      </p:sp>
    </p:spTree>
    <p:extLst>
      <p:ext uri="{BB962C8B-B14F-4D97-AF65-F5344CB8AC3E}">
        <p14:creationId xmlns:p14="http://schemas.microsoft.com/office/powerpoint/2010/main" val="1531300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436391" y="3253580"/>
            <a:ext cx="8520600" cy="1963500"/>
          </a:xfrm>
          <a:prstGeom prst="rect">
            <a:avLst/>
          </a:prstGeom>
        </p:spPr>
        <p:txBody>
          <a:bodyPr spcFirstLastPara="1" wrap="square" lIns="91425" tIns="91425" rIns="91425" bIns="91425" anchor="b" anchorCtr="0">
            <a:noAutofit/>
          </a:bodyPr>
          <a:lstStyle/>
          <a:p>
            <a:br>
              <a:rPr lang="en-GB" sz="4400" dirty="0">
                <a:solidFill>
                  <a:schemeClr val="accent5">
                    <a:lumMod val="75000"/>
                  </a:schemeClr>
                </a:solidFill>
                <a:latin typeface="Arial" panose="020B0604020202020204" pitchFamily="34" charset="0"/>
                <a:cs typeface="Arial" panose="020B0604020202020204" pitchFamily="34" charset="0"/>
              </a:rPr>
            </a:br>
            <a:endParaRPr sz="4400" dirty="0"/>
          </a:p>
        </p:txBody>
      </p:sp>
    </p:spTree>
    <p:extLst>
      <p:ext uri="{BB962C8B-B14F-4D97-AF65-F5344CB8AC3E}">
        <p14:creationId xmlns:p14="http://schemas.microsoft.com/office/powerpoint/2010/main" val="152952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dirty="0">
                <a:latin typeface="Proxima Nova Semibold"/>
                <a:ea typeface="Proxima Nova Semibold"/>
                <a:cs typeface="Proxima Nova Semibold"/>
                <a:sym typeface="Proxima Nova Semibold"/>
              </a:rPr>
              <a:t>SESSION 2:</a:t>
            </a:r>
            <a:endParaRPr sz="3600" dirty="0">
              <a:latin typeface="Proxima Nova Semibold"/>
              <a:ea typeface="Proxima Nova Semibold"/>
              <a:cs typeface="Proxima Nova Semibold"/>
              <a:sym typeface="Proxima Nova Semibold"/>
            </a:endParaRPr>
          </a:p>
        </p:txBody>
      </p:sp>
      <p:sp>
        <p:nvSpPr>
          <p:cNvPr id="66" name="Google Shape;66;p14"/>
          <p:cNvSpPr txBox="1">
            <a:spLocks noGrp="1"/>
          </p:cNvSpPr>
          <p:nvPr>
            <p:ph type="body" idx="1"/>
          </p:nvPr>
        </p:nvSpPr>
        <p:spPr>
          <a:xfrm>
            <a:off x="311700" y="1152475"/>
            <a:ext cx="4759064"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dirty="0">
                <a:latin typeface="Proxima Nova"/>
                <a:ea typeface="Proxima Nova"/>
                <a:cs typeface="Proxima Nova"/>
                <a:sym typeface="Proxima Nova"/>
              </a:rPr>
              <a:t>Based on Article </a:t>
            </a:r>
            <a:r>
              <a:rPr lang="en-GB" dirty="0"/>
              <a:t>12 of the UN Convention of the Rights of a Child; Every child has the right to express their views, feelings and wishes in all matters affecting them, and to have their views considered and taken seriously. This right applies at all times. </a:t>
            </a:r>
            <a:endParaRPr dirty="0">
              <a:latin typeface="Proxima Nova"/>
              <a:ea typeface="Proxima Nova"/>
              <a:cs typeface="Proxima Nova"/>
              <a:sym typeface="Proxima Nova"/>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3" name="Picture 2" descr="A cartoon characters on a black background&#10;&#10;Description automatically generated">
            <a:extLst>
              <a:ext uri="{FF2B5EF4-FFF2-40B4-BE49-F238E27FC236}">
                <a16:creationId xmlns:a16="http://schemas.microsoft.com/office/drawing/2014/main" id="{A948BF78-0BBD-8FCE-A071-CD26EE2D3C10}"/>
              </a:ext>
            </a:extLst>
          </p:cNvPr>
          <p:cNvPicPr>
            <a:picLocks noChangeAspect="1"/>
          </p:cNvPicPr>
          <p:nvPr/>
        </p:nvPicPr>
        <p:blipFill rotWithShape="1">
          <a:blip r:embed="rId4"/>
          <a:srcRect l="65932" t="67778"/>
          <a:stretch/>
        </p:blipFill>
        <p:spPr>
          <a:xfrm>
            <a:off x="7904541" y="3486150"/>
            <a:ext cx="1239459" cy="16573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2034380"/>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6000" dirty="0"/>
              <a:t>Who and what make Movements for Change happen?</a:t>
            </a:r>
            <a:endParaRPr sz="6000" dirty="0"/>
          </a:p>
        </p:txBody>
      </p:sp>
    </p:spTree>
    <p:extLst>
      <p:ext uri="{BB962C8B-B14F-4D97-AF65-F5344CB8AC3E}">
        <p14:creationId xmlns:p14="http://schemas.microsoft.com/office/powerpoint/2010/main" val="808889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842889"/>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6000" dirty="0"/>
              <a:t>CHANGEMAKERS</a:t>
            </a:r>
            <a:endParaRPr sz="6000" dirty="0"/>
          </a:p>
        </p:txBody>
      </p:sp>
    </p:spTree>
    <p:extLst>
      <p:ext uri="{BB962C8B-B14F-4D97-AF65-F5344CB8AC3E}">
        <p14:creationId xmlns:p14="http://schemas.microsoft.com/office/powerpoint/2010/main" val="147462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latin typeface="Proxima Nova Semibold"/>
                <a:ea typeface="Proxima Nova Semibold"/>
                <a:cs typeface="Proxima Nova Semibold"/>
                <a:sym typeface="Proxima Nova Semibold"/>
              </a:rPr>
              <a:t>Who Am I? How Did I Make a Difference?</a:t>
            </a:r>
            <a:endParaRPr dirty="0">
              <a:latin typeface="Proxima Nova Semibold"/>
              <a:ea typeface="Proxima Nova Semibold"/>
              <a:cs typeface="Proxima Nova Semibold"/>
              <a:sym typeface="Proxima Nova Semibold"/>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4" name="Picture 3">
            <a:extLst>
              <a:ext uri="{FF2B5EF4-FFF2-40B4-BE49-F238E27FC236}">
                <a16:creationId xmlns:a16="http://schemas.microsoft.com/office/drawing/2014/main" id="{3A44EC58-506E-CEA2-79C0-408ADF27F45F}"/>
              </a:ext>
            </a:extLst>
          </p:cNvPr>
          <p:cNvPicPr>
            <a:picLocks noChangeAspect="1"/>
          </p:cNvPicPr>
          <p:nvPr/>
        </p:nvPicPr>
        <p:blipFill>
          <a:blip r:embed="rId4"/>
          <a:stretch>
            <a:fillRect/>
          </a:stretch>
        </p:blipFill>
        <p:spPr>
          <a:xfrm>
            <a:off x="2023779" y="909235"/>
            <a:ext cx="5353794" cy="3620515"/>
          </a:xfrm>
          <a:prstGeom prst="rect">
            <a:avLst/>
          </a:prstGeom>
        </p:spPr>
      </p:pic>
    </p:spTree>
    <p:extLst>
      <p:ext uri="{BB962C8B-B14F-4D97-AF65-F5344CB8AC3E}">
        <p14:creationId xmlns:p14="http://schemas.microsoft.com/office/powerpoint/2010/main" val="2625936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000" dirty="0">
                <a:latin typeface="Proxima Nova Semibold"/>
                <a:ea typeface="Proxima Nova Semibold"/>
                <a:cs typeface="Proxima Nova Semibold"/>
                <a:sym typeface="Proxima Nova Semibold"/>
              </a:rPr>
              <a:t>Martin Luther King – Human Rights Activist, Campaigner for Equality</a:t>
            </a:r>
            <a:endParaRPr sz="2000" dirty="0">
              <a:latin typeface="Proxima Nova Semibold"/>
              <a:ea typeface="Proxima Nova Semibold"/>
              <a:cs typeface="Proxima Nova Semibold"/>
              <a:sym typeface="Proxima Nova Semibold"/>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4" name="Picture 3">
            <a:extLst>
              <a:ext uri="{FF2B5EF4-FFF2-40B4-BE49-F238E27FC236}">
                <a16:creationId xmlns:a16="http://schemas.microsoft.com/office/drawing/2014/main" id="{3A44EC58-506E-CEA2-79C0-408ADF27F45F}"/>
              </a:ext>
            </a:extLst>
          </p:cNvPr>
          <p:cNvPicPr>
            <a:picLocks noChangeAspect="1"/>
          </p:cNvPicPr>
          <p:nvPr/>
        </p:nvPicPr>
        <p:blipFill>
          <a:blip r:embed="rId4"/>
          <a:stretch>
            <a:fillRect/>
          </a:stretch>
        </p:blipFill>
        <p:spPr>
          <a:xfrm>
            <a:off x="2023779" y="909235"/>
            <a:ext cx="5353794" cy="3620515"/>
          </a:xfrm>
          <a:prstGeom prst="rect">
            <a:avLst/>
          </a:prstGeom>
        </p:spPr>
      </p:pic>
    </p:spTree>
    <p:extLst>
      <p:ext uri="{BB962C8B-B14F-4D97-AF65-F5344CB8AC3E}">
        <p14:creationId xmlns:p14="http://schemas.microsoft.com/office/powerpoint/2010/main" val="703926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latin typeface="Proxima Nova Semibold"/>
                <a:ea typeface="Proxima Nova Semibold"/>
                <a:cs typeface="Proxima Nova Semibold"/>
                <a:sym typeface="Proxima Nova Semibold"/>
              </a:rPr>
              <a:t>Who Am I? How Did I Make a Difference?</a:t>
            </a:r>
            <a:endParaRPr dirty="0">
              <a:latin typeface="Proxima Nova Semibold"/>
              <a:ea typeface="Proxima Nova Semibold"/>
              <a:cs typeface="Proxima Nova Semibold"/>
              <a:sym typeface="Proxima Nova Semibold"/>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2" name="Picture 1">
            <a:extLst>
              <a:ext uri="{FF2B5EF4-FFF2-40B4-BE49-F238E27FC236}">
                <a16:creationId xmlns:a16="http://schemas.microsoft.com/office/drawing/2014/main" id="{5EB669D0-1065-6B74-CB72-1B9C51D2A853}"/>
              </a:ext>
            </a:extLst>
          </p:cNvPr>
          <p:cNvPicPr>
            <a:picLocks noChangeAspect="1"/>
          </p:cNvPicPr>
          <p:nvPr/>
        </p:nvPicPr>
        <p:blipFill>
          <a:blip r:embed="rId4"/>
          <a:stretch>
            <a:fillRect/>
          </a:stretch>
        </p:blipFill>
        <p:spPr>
          <a:xfrm>
            <a:off x="1793354" y="900100"/>
            <a:ext cx="5436209" cy="3620515"/>
          </a:xfrm>
          <a:prstGeom prst="rect">
            <a:avLst/>
          </a:prstGeom>
        </p:spPr>
      </p:pic>
    </p:spTree>
    <p:extLst>
      <p:ext uri="{BB962C8B-B14F-4D97-AF65-F5344CB8AC3E}">
        <p14:creationId xmlns:p14="http://schemas.microsoft.com/office/powerpoint/2010/main" val="230795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000" dirty="0">
                <a:latin typeface="Proxima Nova Semibold"/>
                <a:ea typeface="Proxima Nova Semibold"/>
                <a:cs typeface="Proxima Nova Semibold"/>
                <a:sym typeface="Proxima Nova Semibold"/>
              </a:rPr>
              <a:t>Bana Al Abed – Human Rights Activist, Campaigner for Peace</a:t>
            </a:r>
            <a:endParaRPr sz="2000" dirty="0">
              <a:latin typeface="Proxima Nova Semibold"/>
              <a:ea typeface="Proxima Nova Semibold"/>
              <a:cs typeface="Proxima Nova Semibold"/>
              <a:sym typeface="Proxima Nova Semibold"/>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2" name="Picture 1">
            <a:extLst>
              <a:ext uri="{FF2B5EF4-FFF2-40B4-BE49-F238E27FC236}">
                <a16:creationId xmlns:a16="http://schemas.microsoft.com/office/drawing/2014/main" id="{5EB669D0-1065-6B74-CB72-1B9C51D2A853}"/>
              </a:ext>
            </a:extLst>
          </p:cNvPr>
          <p:cNvPicPr>
            <a:picLocks noChangeAspect="1"/>
          </p:cNvPicPr>
          <p:nvPr/>
        </p:nvPicPr>
        <p:blipFill>
          <a:blip r:embed="rId4"/>
          <a:stretch>
            <a:fillRect/>
          </a:stretch>
        </p:blipFill>
        <p:spPr>
          <a:xfrm>
            <a:off x="1793354" y="900100"/>
            <a:ext cx="5436209" cy="3620515"/>
          </a:xfrm>
          <a:prstGeom prst="rect">
            <a:avLst/>
          </a:prstGeom>
        </p:spPr>
      </p:pic>
    </p:spTree>
    <p:extLst>
      <p:ext uri="{BB962C8B-B14F-4D97-AF65-F5344CB8AC3E}">
        <p14:creationId xmlns:p14="http://schemas.microsoft.com/office/powerpoint/2010/main" val="3047973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1417853"/>
            <a:ext cx="8520600" cy="1963500"/>
          </a:xfrm>
          <a:prstGeom prst="rect">
            <a:avLst/>
          </a:prstGeom>
        </p:spPr>
        <p:txBody>
          <a:bodyPr spcFirstLastPara="1" wrap="square" lIns="91425" tIns="91425" rIns="91425" bIns="91425" anchor="b" anchorCtr="0">
            <a:noAutofit/>
          </a:bodyPr>
          <a:lstStyle/>
          <a:p>
            <a:br>
              <a:rPr lang="en-GB" sz="4400" dirty="0"/>
            </a:br>
            <a:br>
              <a:rPr lang="en-GB" sz="4400" dirty="0"/>
            </a:br>
            <a:r>
              <a:rPr lang="en-GB" sz="4400" dirty="0"/>
              <a:t>Watch this video</a:t>
            </a:r>
            <a:br>
              <a:rPr lang="en-GB" sz="4400" dirty="0"/>
            </a:br>
            <a:r>
              <a:rPr lang="en-GB" sz="2000" dirty="0">
                <a:solidFill>
                  <a:schemeClr val="accent5"/>
                </a:solidFill>
              </a:rPr>
              <a:t>https://www.youtube.com/watch?v=BY12wgAiqp4</a:t>
            </a:r>
            <a:br>
              <a:rPr lang="en-GB" sz="4400" dirty="0"/>
            </a:br>
            <a:br>
              <a:rPr lang="en-GB" sz="4400" dirty="0">
                <a:solidFill>
                  <a:schemeClr val="accent5">
                    <a:lumMod val="75000"/>
                  </a:schemeClr>
                </a:solidFill>
                <a:latin typeface="Arial" panose="020B0604020202020204" pitchFamily="34" charset="0"/>
                <a:cs typeface="Arial" panose="020B0604020202020204" pitchFamily="34" charset="0"/>
              </a:rPr>
            </a:br>
            <a:endParaRPr sz="4400" dirty="0"/>
          </a:p>
        </p:txBody>
      </p:sp>
    </p:spTree>
    <p:extLst>
      <p:ext uri="{BB962C8B-B14F-4D97-AF65-F5344CB8AC3E}">
        <p14:creationId xmlns:p14="http://schemas.microsoft.com/office/powerpoint/2010/main" val="2175546638"/>
      </p:ext>
    </p:extLst>
  </p:cSld>
  <p:clrMapOvr>
    <a:masterClrMapping/>
  </p:clrMapOvr>
</p:sld>
</file>

<file path=ppt/theme/theme1.xml><?xml version="1.0" encoding="utf-8"?>
<a:theme xmlns:a="http://schemas.openxmlformats.org/drawingml/2006/main" name="RFHRUK Presentatio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276</Words>
  <Application>Microsoft Office PowerPoint</Application>
  <PresentationFormat>On-screen Show (16:9)</PresentationFormat>
  <Paragraphs>26</Paragraphs>
  <Slides>19</Slides>
  <Notes>19</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Times New Roman</vt:lpstr>
      <vt:lpstr>Arial</vt:lpstr>
      <vt:lpstr>Proxima Nova</vt:lpstr>
      <vt:lpstr>Proxima Nova Semibold</vt:lpstr>
      <vt:lpstr>RFHRUK Presentation</vt:lpstr>
      <vt:lpstr>RFK HUMAN RIGHTS UK</vt:lpstr>
      <vt:lpstr>SESSION 2:</vt:lpstr>
      <vt:lpstr>Who and what make Movements for Change happen?</vt:lpstr>
      <vt:lpstr>CHANGEMAKERS</vt:lpstr>
      <vt:lpstr>Who Am I? How Did I Make a Difference?</vt:lpstr>
      <vt:lpstr>Martin Luther King – Human Rights Activist, Campaigner for Equality</vt:lpstr>
      <vt:lpstr>Who Am I? How Did I Make a Difference?</vt:lpstr>
      <vt:lpstr>Bana Al Abed – Human Rights Activist, Campaigner for Peace</vt:lpstr>
      <vt:lpstr>  Watch this video https://www.youtube.com/watch?v=BY12wgAiqp4  </vt:lpstr>
      <vt:lpstr>  Watch this video https://www.youtube.com/watch?v=BY12wgAiqp4  </vt:lpstr>
      <vt:lpstr>Who Am I? What Skills Do I Have?</vt:lpstr>
      <vt:lpstr>Robby Novak – Campaigner for Children’s Rights and Equality</vt:lpstr>
      <vt:lpstr>Ashton Mota – Activist for Equality</vt:lpstr>
      <vt:lpstr>  Watch this video  </vt:lpstr>
      <vt:lpstr>Who are these human rights activists? </vt:lpstr>
      <vt:lpstr>What do/did they do? </vt:lpstr>
      <vt:lpstr>Create your Human Rights Creative Mindmap</vt:lpstr>
      <vt:lpstr>What Did You Learn?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RFK HUMAN RIGHTS UK</dc:title>
  <dc:creator>Helen Brady</dc:creator>
  <cp:lastModifiedBy>Helen Brady</cp:lastModifiedBy>
  <cp:revision>9</cp:revision>
  <dcterms:modified xsi:type="dcterms:W3CDTF">2024-01-09T12:02:43Z</dcterms:modified>
</cp:coreProperties>
</file>