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Proxima Nova Semibold"/>
      <p:regular r:id="rId25"/>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8" roundtripDataSignature="AMtx7mhygjCErIjTru/qdxFjWfHe9I98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Semibold-bold.fntdata"/><Relationship Id="rId25" Type="http://schemas.openxmlformats.org/officeDocument/2006/relationships/font" Target="fonts/ProximaNovaSemibold-regular.fntdata"/><Relationship Id="rId28" Type="http://customschemas.google.com/relationships/presentationmetadata" Target="metadata"/><Relationship Id="rId27"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https://www.theguardian.com/politics/2010/dec/28/jayaben-desai-obituary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https://www.theguardian.com/politics/2010/dec/28/jayaben-desai-obituary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https://www.iwm.org.uk/history/the-women-who-took-on-the-british-governments-nuclear-programme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https://www.iwm.org.uk/history/the-women-who-took-on-the-british-governments-nuclear-programme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https://www.theguardian.com/uk-news/2021/aug/22/a-demonstration-of-female-energy-greenham-common-memories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https://www.historyworkshop.org.uk/black-history/the-fifth-pan-african-congress-75-years-on-a-landmark-moment-in-british-radical-history/#:~:text=The%20Congress's%20'Challenge%20to%20the,industry%20for%20private%20profit%20alone.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https://www.racearchive.org.uk/the-1945-pan-african-congress-manchester-and-the-fight-for-equality/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https://www.racearchive.org.uk/the-1945-pan-african-congress-manchester-and-the-fight-for-equality/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GB"/>
              <a:t>https://www.racearchive.org.uk/black-history-month-2020/challenge-to-the-colonial-powers-e1551794370846/</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1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2" name="Google Shape;12;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 name="Google Shape;1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1" name="Google Shape;21;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 name="Shape 23"/>
        <p:cNvGrpSpPr/>
        <p:nvPr/>
      </p:nvGrpSpPr>
      <p:grpSpPr>
        <a:xfrm>
          <a:off x="0" y="0"/>
          <a:ext cx="0" cy="0"/>
          <a:chOff x="0" y="0"/>
          <a:chExt cx="0" cy="0"/>
        </a:xfrm>
      </p:grpSpPr>
      <p:sp>
        <p:nvSpPr>
          <p:cNvPr id="24" name="Google Shape;24;p2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5" name="Google Shape;25;p2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6" name="Google Shape;2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9" name="Google Shape;3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2" name="Google Shape;4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303B8"/>
              </a:buClr>
              <a:buSzPts val="2800"/>
              <a:buFont typeface="Proxima Nova Semibold"/>
              <a:buNone/>
              <a:defRPr b="0" i="0" sz="2800" u="none" cap="none" strike="noStrike">
                <a:solidFill>
                  <a:srgbClr val="0303B8"/>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303B8"/>
              </a:buClr>
              <a:buSzPts val="1800"/>
              <a:buFont typeface="Proxima Nova"/>
              <a:buChar char="●"/>
              <a:defRPr b="0" i="0" sz="1800" u="none" cap="none" strike="noStrike">
                <a:solidFill>
                  <a:srgbClr val="0303B8"/>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303B8"/>
              </a:buClr>
              <a:buSzPts val="1400"/>
              <a:buFont typeface="Proxima Nova"/>
              <a:buChar char="○"/>
              <a:defRPr b="0" i="0" sz="1400" u="none" cap="none" strike="noStrike">
                <a:solidFill>
                  <a:srgbClr val="0303B8"/>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303B8"/>
              </a:buClr>
              <a:buSzPts val="1400"/>
              <a:buFont typeface="Proxima Nova"/>
              <a:buChar char="■"/>
              <a:defRPr b="0" i="0" sz="1400" u="none" cap="none" strike="noStrike">
                <a:solidFill>
                  <a:srgbClr val="0303B8"/>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303B8"/>
              </a:buClr>
              <a:buSzPts val="1400"/>
              <a:buFont typeface="Proxima Nova"/>
              <a:buChar char="●"/>
              <a:defRPr b="0" i="0" sz="1400" u="none" cap="none" strike="noStrike">
                <a:solidFill>
                  <a:srgbClr val="0303B8"/>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303B8"/>
              </a:buClr>
              <a:buSzPts val="1400"/>
              <a:buFont typeface="Proxima Nova"/>
              <a:buChar char="○"/>
              <a:defRPr b="0" i="0" sz="1400" u="none" cap="none" strike="noStrike">
                <a:solidFill>
                  <a:srgbClr val="0303B8"/>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303B8"/>
              </a:buClr>
              <a:buSzPts val="1400"/>
              <a:buFont typeface="Proxima Nova"/>
              <a:buChar char="■"/>
              <a:defRPr b="0" i="0" sz="1400" u="none" cap="none" strike="noStrike">
                <a:solidFill>
                  <a:srgbClr val="0303B8"/>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303B8"/>
              </a:buClr>
              <a:buSzPts val="1400"/>
              <a:buFont typeface="Proxima Nova"/>
              <a:buChar char="●"/>
              <a:defRPr b="0" i="0" sz="1400" u="none" cap="none" strike="noStrike">
                <a:solidFill>
                  <a:srgbClr val="0303B8"/>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303B8"/>
              </a:buClr>
              <a:buSzPts val="1400"/>
              <a:buFont typeface="Proxima Nova"/>
              <a:buChar char="○"/>
              <a:defRPr b="0" i="0" sz="1400" u="none" cap="none" strike="noStrike">
                <a:solidFill>
                  <a:srgbClr val="0303B8"/>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303B8"/>
              </a:buClr>
              <a:buSzPts val="1400"/>
              <a:buFont typeface="Proxima Nova"/>
              <a:buChar char="■"/>
              <a:defRPr b="0" i="0" sz="1400" u="none" cap="none" strike="noStrike">
                <a:solidFill>
                  <a:srgbClr val="0303B8"/>
                </a:solidFill>
                <a:latin typeface="Proxima Nova"/>
                <a:ea typeface="Proxima Nova"/>
                <a:cs typeface="Proxima Nova"/>
                <a:sym typeface="Proxima Nova"/>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6"/>
          <p:cNvPicPr preferRelativeResize="0"/>
          <p:nvPr/>
        </p:nvPicPr>
        <p:blipFill rotWithShape="1">
          <a:blip r:embed="rId1">
            <a:alphaModFix/>
          </a:blip>
          <a:srcRect b="15363" l="5920" r="3679" t="3426"/>
          <a:stretch/>
        </p:blipFill>
        <p:spPr>
          <a:xfrm>
            <a:off x="311700" y="4200350"/>
            <a:ext cx="733297" cy="6588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03B8"/>
        </a:solidFill>
      </p:bgPr>
    </p:bg>
    <p:spTree>
      <p:nvGrpSpPr>
        <p:cNvPr id="48" name="Shape 48"/>
        <p:cNvGrpSpPr/>
        <p:nvPr/>
      </p:nvGrpSpPr>
      <p:grpSpPr>
        <a:xfrm>
          <a:off x="0" y="0"/>
          <a:ext cx="0" cy="0"/>
          <a:chOff x="0" y="0"/>
          <a:chExt cx="0" cy="0"/>
        </a:xfrm>
      </p:grpSpPr>
      <p:sp>
        <p:nvSpPr>
          <p:cNvPr id="49" name="Google Shape;49;p1"/>
          <p:cNvSpPr txBox="1"/>
          <p:nvPr>
            <p:ph type="ctrTitle"/>
          </p:nvPr>
        </p:nvSpPr>
        <p:spPr>
          <a:xfrm>
            <a:off x="3589500" y="3994750"/>
            <a:ext cx="5242800" cy="658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b="1" lang="en-GB" sz="3500">
                <a:solidFill>
                  <a:schemeClr val="lt1"/>
                </a:solidFill>
                <a:latin typeface="Proxima Nova"/>
                <a:ea typeface="Proxima Nova"/>
                <a:cs typeface="Proxima Nova"/>
                <a:sym typeface="Proxima Nova"/>
              </a:rPr>
              <a:t>RFK HUMAN RIGHTS UK</a:t>
            </a:r>
            <a:endParaRPr b="1" sz="3500">
              <a:solidFill>
                <a:schemeClr val="lt1"/>
              </a:solidFill>
              <a:latin typeface="Proxima Nova"/>
              <a:ea typeface="Proxima Nova"/>
              <a:cs typeface="Proxima Nova"/>
              <a:sym typeface="Proxima Nova"/>
            </a:endParaRPr>
          </a:p>
        </p:txBody>
      </p:sp>
      <p:sp>
        <p:nvSpPr>
          <p:cNvPr id="50" name="Google Shape;50;p1"/>
          <p:cNvSpPr txBox="1"/>
          <p:nvPr>
            <p:ph idx="1" type="subTitle"/>
          </p:nvPr>
        </p:nvSpPr>
        <p:spPr>
          <a:xfrm>
            <a:off x="3589500" y="4401425"/>
            <a:ext cx="3990300" cy="568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2800"/>
              <a:buNone/>
            </a:pPr>
            <a:r>
              <a:rPr lang="en-GB" sz="2000">
                <a:solidFill>
                  <a:srgbClr val="F3F3F3"/>
                </a:solidFill>
                <a:latin typeface="Times New Roman"/>
                <a:ea typeface="Times New Roman"/>
                <a:cs typeface="Times New Roman"/>
                <a:sym typeface="Times New Roman"/>
              </a:rPr>
              <a:t>Speak Truth To Power</a:t>
            </a:r>
            <a:endParaRPr sz="2000">
              <a:solidFill>
                <a:srgbClr val="F3F3F3"/>
              </a:solidFill>
              <a:latin typeface="Times New Roman"/>
              <a:ea typeface="Times New Roman"/>
              <a:cs typeface="Times New Roman"/>
              <a:sym typeface="Times New Roman"/>
            </a:endParaRPr>
          </a:p>
        </p:txBody>
      </p:sp>
      <p:pic>
        <p:nvPicPr>
          <p:cNvPr id="51" name="Google Shape;51;p1"/>
          <p:cNvPicPr preferRelativeResize="0"/>
          <p:nvPr/>
        </p:nvPicPr>
        <p:blipFill rotWithShape="1">
          <a:blip r:embed="rId3">
            <a:alphaModFix/>
          </a:blip>
          <a:srcRect b="13754" l="0" r="0" t="0"/>
          <a:stretch/>
        </p:blipFill>
        <p:spPr>
          <a:xfrm>
            <a:off x="278100" y="4165975"/>
            <a:ext cx="763873" cy="658801"/>
          </a:xfrm>
          <a:prstGeom prst="rect">
            <a:avLst/>
          </a:prstGeom>
          <a:noFill/>
          <a:ln>
            <a:noFill/>
          </a:ln>
        </p:spPr>
      </p:pic>
      <p:cxnSp>
        <p:nvCxnSpPr>
          <p:cNvPr id="52" name="Google Shape;52;p1"/>
          <p:cNvCxnSpPr/>
          <p:nvPr/>
        </p:nvCxnSpPr>
        <p:spPr>
          <a:xfrm>
            <a:off x="335550" y="3994738"/>
            <a:ext cx="8472900" cy="9000"/>
          </a:xfrm>
          <a:prstGeom prst="straightConnector1">
            <a:avLst/>
          </a:prstGeom>
          <a:noFill/>
          <a:ln cap="flat" cmpd="sng" w="9525">
            <a:solidFill>
              <a:schemeClr val="lt1"/>
            </a:solidFill>
            <a:prstDash val="solid"/>
            <a:round/>
            <a:headEnd len="sm" w="sm" type="none"/>
            <a:tailEnd len="sm" w="sm" type="none"/>
          </a:ln>
        </p:spPr>
      </p:cxnSp>
      <p:sp>
        <p:nvSpPr>
          <p:cNvPr id="53" name="Google Shape;53;p1"/>
          <p:cNvSpPr txBox="1"/>
          <p:nvPr>
            <p:ph type="ctrTitle"/>
          </p:nvPr>
        </p:nvSpPr>
        <p:spPr>
          <a:xfrm>
            <a:off x="311700" y="1495675"/>
            <a:ext cx="8520600" cy="658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sz="6000">
                <a:solidFill>
                  <a:schemeClr val="lt1"/>
                </a:solidFill>
                <a:latin typeface="Proxima Nova Semibold"/>
                <a:ea typeface="Proxima Nova Semibold"/>
                <a:cs typeface="Proxima Nova Semibold"/>
                <a:sym typeface="Proxima Nova Semibold"/>
              </a:rPr>
              <a:t>Movements That Made a Difference</a:t>
            </a:r>
            <a:endParaRPr>
              <a:solidFill>
                <a:schemeClr val="lt1"/>
              </a:solidFill>
              <a:latin typeface="Proxima Nova Semibold"/>
              <a:ea typeface="Proxima Nova Semibold"/>
              <a:cs typeface="Proxima Nova Semibold"/>
              <a:sym typeface="Proxima Nova Semibold"/>
            </a:endParaRPr>
          </a:p>
        </p:txBody>
      </p:sp>
      <p:sp>
        <p:nvSpPr>
          <p:cNvPr id="54" name="Google Shape;54;p1"/>
          <p:cNvSpPr txBox="1"/>
          <p:nvPr>
            <p:ph idx="1" type="subTitle"/>
          </p:nvPr>
        </p:nvSpPr>
        <p:spPr>
          <a:xfrm>
            <a:off x="2690750" y="2003550"/>
            <a:ext cx="3548400" cy="5682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ctr">
              <a:lnSpc>
                <a:spcPct val="100000"/>
              </a:lnSpc>
              <a:spcBef>
                <a:spcPts val="0"/>
              </a:spcBef>
              <a:spcAft>
                <a:spcPts val="0"/>
              </a:spcAft>
              <a:buSzPct val="117647"/>
              <a:buNone/>
            </a:pPr>
            <a:r>
              <a:rPr lang="en-GB">
                <a:solidFill>
                  <a:srgbClr val="F3F3F3"/>
                </a:solidFill>
                <a:latin typeface="Times New Roman"/>
                <a:ea typeface="Times New Roman"/>
                <a:cs typeface="Times New Roman"/>
                <a:sym typeface="Times New Roman"/>
              </a:rPr>
              <a:t>Key Events in UK History</a:t>
            </a:r>
            <a:endParaRPr>
              <a:solidFill>
                <a:srgbClr val="F3F3F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Proxima Nova Semibold"/>
                <a:ea typeface="Proxima Nova Semibold"/>
                <a:cs typeface="Proxima Nova Semibold"/>
                <a:sym typeface="Proxima Nova Semibold"/>
              </a:rPr>
              <a:t>Jayaben Desai</a:t>
            </a:r>
            <a:endParaRPr>
              <a:latin typeface="Proxima Nova Semibold"/>
              <a:ea typeface="Proxima Nova Semibold"/>
              <a:cs typeface="Proxima Nova Semibold"/>
              <a:sym typeface="Proxima Nova Semibold"/>
            </a:endParaRPr>
          </a:p>
        </p:txBody>
      </p:sp>
      <p:sp>
        <p:nvSpPr>
          <p:cNvPr id="113" name="Google Shape;113;p10"/>
          <p:cNvSpPr txBox="1"/>
          <p:nvPr>
            <p:ph idx="1" type="body"/>
          </p:nvPr>
        </p:nvSpPr>
        <p:spPr>
          <a:xfrm>
            <a:off x="311700" y="1152475"/>
            <a:ext cx="4759064"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Char char="•"/>
            </a:pPr>
            <a:r>
              <a:rPr lang="en-GB" sz="1400">
                <a:latin typeface="Proxima Nova"/>
                <a:ea typeface="Proxima Nova"/>
                <a:cs typeface="Proxima Nova"/>
                <a:sym typeface="Proxima Nova"/>
              </a:rPr>
              <a:t>“A person like me, I am never scared of anybody.”</a:t>
            </a:r>
            <a:endParaRPr/>
          </a:p>
          <a:p>
            <a:pPr indent="-342900" lvl="0" marL="457200" rtl="0" algn="l">
              <a:lnSpc>
                <a:spcPct val="115000"/>
              </a:lnSpc>
              <a:spcBef>
                <a:spcPts val="0"/>
              </a:spcBef>
              <a:spcAft>
                <a:spcPts val="0"/>
              </a:spcAft>
              <a:buSzPts val="1800"/>
              <a:buFont typeface="Arial"/>
              <a:buChar char="•"/>
            </a:pPr>
            <a:r>
              <a:rPr lang="en-GB" sz="1400">
                <a:latin typeface="Proxima Nova"/>
                <a:ea typeface="Proxima Nova"/>
                <a:cs typeface="Proxima Nova"/>
                <a:sym typeface="Proxima Nova"/>
              </a:rPr>
              <a:t>On a hot day in London in 1976 she led a walk-out at the Grunwick film processing plant.</a:t>
            </a:r>
            <a:endParaRPr/>
          </a:p>
          <a:p>
            <a:pPr indent="-342900" lvl="0" marL="457200" rtl="0" algn="l">
              <a:lnSpc>
                <a:spcPct val="115000"/>
              </a:lnSpc>
              <a:spcBef>
                <a:spcPts val="0"/>
              </a:spcBef>
              <a:spcAft>
                <a:spcPts val="0"/>
              </a:spcAft>
              <a:buSzPts val="1800"/>
              <a:buFont typeface="Arial"/>
              <a:buChar char="•"/>
            </a:pPr>
            <a:r>
              <a:rPr lang="en-GB" sz="1400">
                <a:latin typeface="Proxima Nova"/>
                <a:ea typeface="Proxima Nova"/>
                <a:cs typeface="Proxima Nova"/>
                <a:sym typeface="Proxima Nova"/>
              </a:rPr>
              <a:t>Many of the women who worked at the plant were mainly new immigrant workers. </a:t>
            </a:r>
            <a:endParaRPr/>
          </a:p>
          <a:p>
            <a:pPr indent="-342900" lvl="0" marL="457200" rtl="0" algn="l">
              <a:lnSpc>
                <a:spcPct val="115000"/>
              </a:lnSpc>
              <a:spcBef>
                <a:spcPts val="0"/>
              </a:spcBef>
              <a:spcAft>
                <a:spcPts val="0"/>
              </a:spcAft>
              <a:buSzPts val="1800"/>
              <a:buFont typeface="Arial"/>
              <a:buChar char="•"/>
            </a:pPr>
            <a:r>
              <a:rPr lang="en-GB" sz="1400">
                <a:latin typeface="Proxima Nova"/>
                <a:ea typeface="Proxima Nova"/>
                <a:cs typeface="Proxima Nova"/>
                <a:sym typeface="Proxima Nova"/>
              </a:rPr>
              <a:t>They accepted long hours and low wages although Jayaben Desai said it, “nagged away like a sore on their necks.”</a:t>
            </a:r>
            <a:endParaRPr/>
          </a:p>
          <a:p>
            <a:pPr indent="-342900" lvl="0" marL="457200" rtl="0" algn="l">
              <a:lnSpc>
                <a:spcPct val="115000"/>
              </a:lnSpc>
              <a:spcBef>
                <a:spcPts val="0"/>
              </a:spcBef>
              <a:spcAft>
                <a:spcPts val="0"/>
              </a:spcAft>
              <a:buSzPts val="1800"/>
              <a:buFont typeface="Arial"/>
              <a:buChar char="•"/>
            </a:pPr>
            <a:r>
              <a:rPr lang="en-GB" sz="1400">
                <a:latin typeface="Proxima Nova"/>
                <a:ea typeface="Proxima Nova"/>
                <a:cs typeface="Proxima Nova"/>
                <a:sym typeface="Proxima Nova"/>
              </a:rPr>
              <a:t>100 of her fellow workers joined on strike even though they weren’t in a union</a:t>
            </a:r>
            <a:endParaRPr sz="1400">
              <a:latin typeface="Proxima Nova"/>
              <a:ea typeface="Proxima Nova"/>
              <a:cs typeface="Proxima Nova"/>
              <a:sym typeface="Proxima Nova"/>
            </a:endParaRPr>
          </a:p>
        </p:txBody>
      </p:sp>
      <p:pic>
        <p:nvPicPr>
          <p:cNvPr id="114" name="Google Shape;114;p10"/>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id="115" name="Google Shape;115;p10"/>
          <p:cNvPicPr preferRelativeResize="0"/>
          <p:nvPr/>
        </p:nvPicPr>
        <p:blipFill rotWithShape="1">
          <a:blip r:embed="rId4">
            <a:alphaModFix/>
          </a:blip>
          <a:srcRect b="0" l="12007" r="12006" t="0"/>
          <a:stretch/>
        </p:blipFill>
        <p:spPr>
          <a:xfrm>
            <a:off x="5164009" y="1152484"/>
            <a:ext cx="3668291" cy="28965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Proxima Nova Semibold"/>
                <a:ea typeface="Proxima Nova Semibold"/>
                <a:cs typeface="Proxima Nova Semibold"/>
                <a:sym typeface="Proxima Nova Semibold"/>
              </a:rPr>
              <a:t>The Grunwick Strike</a:t>
            </a:r>
            <a:endParaRPr>
              <a:latin typeface="Proxima Nova Semibold"/>
              <a:ea typeface="Proxima Nova Semibold"/>
              <a:cs typeface="Proxima Nova Semibold"/>
              <a:sym typeface="Proxima Nova Semibold"/>
            </a:endParaRPr>
          </a:p>
        </p:txBody>
      </p:sp>
      <p:sp>
        <p:nvSpPr>
          <p:cNvPr id="121" name="Google Shape;121;p11"/>
          <p:cNvSpPr txBox="1"/>
          <p:nvPr>
            <p:ph idx="1" type="body"/>
          </p:nvPr>
        </p:nvSpPr>
        <p:spPr>
          <a:xfrm>
            <a:off x="311700" y="980350"/>
            <a:ext cx="47592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Char char="•"/>
            </a:pPr>
            <a:r>
              <a:rPr lang="en-GB" sz="1400"/>
              <a:t>Jayaben Desai told her manager when she walked out, “What you are running is not a factory, it is a zoo. But in a zoo there are many types of animals. Some are monkeys who dance on your fingertips. Others are lions who can bite your head off. We are these lions, Mr Manager.”</a:t>
            </a:r>
            <a:endParaRPr/>
          </a:p>
          <a:p>
            <a:pPr indent="-342900" lvl="0" marL="457200" rtl="0" algn="l">
              <a:lnSpc>
                <a:spcPct val="115000"/>
              </a:lnSpc>
              <a:spcBef>
                <a:spcPts val="0"/>
              </a:spcBef>
              <a:spcAft>
                <a:spcPts val="0"/>
              </a:spcAft>
              <a:buSzPts val="1800"/>
              <a:buFont typeface="Arial"/>
              <a:buChar char="•"/>
            </a:pPr>
            <a:r>
              <a:rPr lang="en-GB" sz="1400"/>
              <a:t>The strike went on for two years and on one day in July 1977 they were joined by 20,000 workers.</a:t>
            </a:r>
            <a:endParaRPr/>
          </a:p>
          <a:p>
            <a:pPr indent="-342900" lvl="0" marL="457200" rtl="0" algn="l">
              <a:lnSpc>
                <a:spcPct val="115000"/>
              </a:lnSpc>
              <a:spcBef>
                <a:spcPts val="0"/>
              </a:spcBef>
              <a:spcAft>
                <a:spcPts val="0"/>
              </a:spcAft>
              <a:buSzPts val="1800"/>
              <a:buFont typeface="Arial"/>
              <a:buChar char="•"/>
            </a:pPr>
            <a:r>
              <a:rPr lang="en-GB" sz="1400"/>
              <a:t>Despite the strike being defeated in 1978, Jayaben Desai said “We have shown that workers like us, new to these shores, will never accept being treated without dignity and respect.”</a:t>
            </a:r>
            <a:endParaRPr/>
          </a:p>
        </p:txBody>
      </p:sp>
      <p:pic>
        <p:nvPicPr>
          <p:cNvPr id="122" name="Google Shape;122;p11"/>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id="123" name="Google Shape;123;p11"/>
          <p:cNvPicPr preferRelativeResize="0"/>
          <p:nvPr/>
        </p:nvPicPr>
        <p:blipFill rotWithShape="1">
          <a:blip r:embed="rId4">
            <a:alphaModFix/>
          </a:blip>
          <a:srcRect b="0" l="6908" r="6909" t="0"/>
          <a:stretch/>
        </p:blipFill>
        <p:spPr>
          <a:xfrm>
            <a:off x="5070889" y="1176750"/>
            <a:ext cx="3829225" cy="30235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3600">
                <a:latin typeface="Proxima Nova Semibold"/>
                <a:ea typeface="Proxima Nova Semibold"/>
                <a:cs typeface="Proxima Nova Semibold"/>
                <a:sym typeface="Proxima Nova Semibold"/>
              </a:rPr>
              <a:t>SESSION </a:t>
            </a:r>
            <a:r>
              <a:rPr lang="en-GB" sz="3600"/>
              <a:t>D</a:t>
            </a:r>
            <a:r>
              <a:rPr lang="en-GB" sz="3600">
                <a:latin typeface="Proxima Nova Semibold"/>
                <a:ea typeface="Proxima Nova Semibold"/>
                <a:cs typeface="Proxima Nova Semibold"/>
                <a:sym typeface="Proxima Nova Semibold"/>
              </a:rPr>
              <a:t>:</a:t>
            </a:r>
            <a:endParaRPr sz="3600">
              <a:latin typeface="Proxima Nova Semibold"/>
              <a:ea typeface="Proxima Nova Semibold"/>
              <a:cs typeface="Proxima Nova Semibold"/>
              <a:sym typeface="Proxima Nova Semibold"/>
            </a:endParaRPr>
          </a:p>
        </p:txBody>
      </p:sp>
      <p:sp>
        <p:nvSpPr>
          <p:cNvPr id="129" name="Google Shape;129;p12"/>
          <p:cNvSpPr txBox="1"/>
          <p:nvPr>
            <p:ph idx="1" type="body"/>
          </p:nvPr>
        </p:nvSpPr>
        <p:spPr>
          <a:xfrm>
            <a:off x="311700" y="1152475"/>
            <a:ext cx="4759064"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GB">
                <a:latin typeface="Proxima Nova"/>
                <a:ea typeface="Proxima Nova"/>
                <a:cs typeface="Proxima Nova"/>
                <a:sym typeface="Proxima Nova"/>
              </a:rPr>
              <a:t>Article 20; Everyone has the right to freedom of peaceful assembly and organisation</a:t>
            </a:r>
            <a:endParaRPr>
              <a:latin typeface="Proxima Nova"/>
              <a:ea typeface="Proxima Nova"/>
              <a:cs typeface="Proxima Nova"/>
              <a:sym typeface="Proxima Nova"/>
            </a:endParaRPr>
          </a:p>
        </p:txBody>
      </p:sp>
      <p:pic>
        <p:nvPicPr>
          <p:cNvPr id="130" name="Google Shape;130;p12"/>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id="131" name="Google Shape;131;p12"/>
          <p:cNvPicPr preferRelativeResize="0"/>
          <p:nvPr/>
        </p:nvPicPr>
        <p:blipFill rotWithShape="1">
          <a:blip r:embed="rId4">
            <a:alphaModFix/>
          </a:blip>
          <a:srcRect b="0" l="0" r="0" t="0"/>
          <a:stretch/>
        </p:blipFill>
        <p:spPr>
          <a:xfrm>
            <a:off x="5769370" y="480225"/>
            <a:ext cx="2719569" cy="3839402"/>
          </a:xfrm>
          <a:prstGeom prst="rect">
            <a:avLst/>
          </a:prstGeom>
          <a:noFill/>
          <a:ln>
            <a:noFill/>
          </a:ln>
        </p:spPr>
      </p:pic>
      <p:sp>
        <p:nvSpPr>
          <p:cNvPr id="132" name="Google Shape;132;p12"/>
          <p:cNvSpPr txBox="1"/>
          <p:nvPr/>
        </p:nvSpPr>
        <p:spPr>
          <a:xfrm>
            <a:off x="5606472" y="4319627"/>
            <a:ext cx="3225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Artwork by Emma Evans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Proxima Nova Semibold"/>
                <a:ea typeface="Proxima Nova Semibold"/>
                <a:cs typeface="Proxima Nova Semibold"/>
                <a:sym typeface="Proxima Nova Semibold"/>
              </a:rPr>
              <a:t>Greenham Common, 1981 - 2000</a:t>
            </a:r>
            <a:endParaRPr>
              <a:latin typeface="Proxima Nova Semibold"/>
              <a:ea typeface="Proxima Nova Semibold"/>
              <a:cs typeface="Proxima Nova Semibold"/>
              <a:sym typeface="Proxima Nova Semibold"/>
            </a:endParaRPr>
          </a:p>
        </p:txBody>
      </p:sp>
      <p:sp>
        <p:nvSpPr>
          <p:cNvPr id="138" name="Google Shape;138;p13"/>
          <p:cNvSpPr txBox="1"/>
          <p:nvPr>
            <p:ph idx="1" type="body"/>
          </p:nvPr>
        </p:nvSpPr>
        <p:spPr>
          <a:xfrm>
            <a:off x="311700" y="1017725"/>
            <a:ext cx="47592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Font typeface="Arial"/>
              <a:buChar char="•"/>
            </a:pPr>
            <a:r>
              <a:rPr b="0" i="0" lang="en-GB" sz="1400">
                <a:latin typeface="Proxima Nova"/>
                <a:ea typeface="Proxima Nova"/>
                <a:cs typeface="Proxima Nova"/>
                <a:sym typeface="Proxima Nova"/>
              </a:rPr>
              <a:t>In 1981 a group of women, angered by the decision to site cruise missiles (guided nuclear missiles) in the UK, organised a protest march from Cardiff, Wales to Greenham Common Air Base near Newbury in Berkshire. Here they set up what became known as the Greenham Common Women's Peace Camp.</a:t>
            </a:r>
            <a:endParaRPr/>
          </a:p>
          <a:p>
            <a:pPr indent="-342900" lvl="0" marL="457200" rtl="0" algn="l">
              <a:lnSpc>
                <a:spcPct val="115000"/>
              </a:lnSpc>
              <a:spcBef>
                <a:spcPts val="0"/>
              </a:spcBef>
              <a:spcAft>
                <a:spcPts val="0"/>
              </a:spcAft>
              <a:buSzPts val="1800"/>
              <a:buFont typeface="Arial"/>
              <a:buChar char="•"/>
            </a:pPr>
            <a:r>
              <a:rPr b="0" i="0" lang="en-GB" sz="1400">
                <a:latin typeface="Proxima Nova"/>
                <a:ea typeface="Proxima Nova"/>
                <a:cs typeface="Proxima Nova"/>
                <a:sym typeface="Proxima Nova"/>
              </a:rPr>
              <a:t>Between 1981 and 1983 the protesters attempted to disrupt construction work at the base. Their methods included blockading the base and cutting down parts of the fence. In December 1982 more than 30,000 women gathered at Greenham to join hands around the base at the 'Embrace the Base' event.</a:t>
            </a:r>
            <a:endParaRPr sz="1400">
              <a:latin typeface="Proxima Nova"/>
              <a:ea typeface="Proxima Nova"/>
              <a:cs typeface="Proxima Nova"/>
              <a:sym typeface="Proxima Nova"/>
            </a:endParaRPr>
          </a:p>
          <a:p>
            <a:pPr indent="0" lvl="0" marL="114300" rtl="0" algn="l">
              <a:lnSpc>
                <a:spcPct val="115000"/>
              </a:lnSpc>
              <a:spcBef>
                <a:spcPts val="0"/>
              </a:spcBef>
              <a:spcAft>
                <a:spcPts val="0"/>
              </a:spcAft>
              <a:buSzPts val="1800"/>
              <a:buNone/>
            </a:pPr>
            <a:r>
              <a:t/>
            </a:r>
            <a:endParaRPr sz="1400"/>
          </a:p>
        </p:txBody>
      </p:sp>
      <p:pic>
        <p:nvPicPr>
          <p:cNvPr id="139" name="Google Shape;139;p13"/>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id="140" name="Google Shape;140;p13"/>
          <p:cNvPicPr preferRelativeResize="0"/>
          <p:nvPr/>
        </p:nvPicPr>
        <p:blipFill rotWithShape="1">
          <a:blip r:embed="rId4">
            <a:alphaModFix/>
          </a:blip>
          <a:srcRect b="0" l="7732" r="7731" t="0"/>
          <a:stretch/>
        </p:blipFill>
        <p:spPr>
          <a:xfrm>
            <a:off x="5295088" y="1220039"/>
            <a:ext cx="3423722" cy="27034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Proxima Nova Semibold"/>
                <a:ea typeface="Proxima Nova Semibold"/>
                <a:cs typeface="Proxima Nova Semibold"/>
                <a:sym typeface="Proxima Nova Semibold"/>
              </a:rPr>
              <a:t>Greenham Common, 1981 - 2000</a:t>
            </a:r>
            <a:endParaRPr>
              <a:latin typeface="Proxima Nova Semibold"/>
              <a:ea typeface="Proxima Nova Semibold"/>
              <a:cs typeface="Proxima Nova Semibold"/>
              <a:sym typeface="Proxima Nova Semibold"/>
            </a:endParaRPr>
          </a:p>
        </p:txBody>
      </p:sp>
      <p:sp>
        <p:nvSpPr>
          <p:cNvPr id="146" name="Google Shape;146;p14"/>
          <p:cNvSpPr txBox="1"/>
          <p:nvPr>
            <p:ph idx="1" type="body"/>
          </p:nvPr>
        </p:nvSpPr>
        <p:spPr>
          <a:xfrm>
            <a:off x="311700" y="1152475"/>
            <a:ext cx="4759064"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Arial"/>
              <a:buChar char="•"/>
            </a:pPr>
            <a:r>
              <a:rPr b="0" i="0" lang="en-GB" sz="1400">
                <a:latin typeface="Proxima Nova"/>
                <a:ea typeface="Proxima Nova"/>
                <a:cs typeface="Proxima Nova"/>
                <a:sym typeface="Proxima Nova"/>
              </a:rPr>
              <a:t>Despite the efforts of the protesters, in November 1983 the first cruise missiles arrived at Greenham. However, protests continued throughout the rest of the 1980s. Many women faced court cases, fines and sometimes imprisonment for their actions. </a:t>
            </a:r>
            <a:endParaRPr/>
          </a:p>
          <a:p>
            <a:pPr indent="-342900" lvl="0" marL="457200" rtl="0" algn="l">
              <a:lnSpc>
                <a:spcPct val="115000"/>
              </a:lnSpc>
              <a:spcBef>
                <a:spcPts val="0"/>
              </a:spcBef>
              <a:spcAft>
                <a:spcPts val="0"/>
              </a:spcAft>
              <a:buSzPts val="1800"/>
              <a:buFont typeface="Arial"/>
              <a:buChar char="•"/>
            </a:pPr>
            <a:r>
              <a:rPr b="0" i="0" lang="en-GB" sz="1400">
                <a:latin typeface="Proxima Nova"/>
                <a:ea typeface="Proxima Nova"/>
                <a:cs typeface="Proxima Nova"/>
                <a:sym typeface="Proxima Nova"/>
              </a:rPr>
              <a:t>Newbury District Council tried many times to close the camp by evicting protesters but were unsuccessful. The numbers of women at the camp dwindled over time but it remained standing.</a:t>
            </a:r>
            <a:endParaRPr/>
          </a:p>
          <a:p>
            <a:pPr indent="0" lvl="0" marL="114300" rtl="0" algn="l">
              <a:lnSpc>
                <a:spcPct val="115000"/>
              </a:lnSpc>
              <a:spcBef>
                <a:spcPts val="0"/>
              </a:spcBef>
              <a:spcAft>
                <a:spcPts val="0"/>
              </a:spcAft>
              <a:buSzPts val="1800"/>
              <a:buNone/>
            </a:pPr>
            <a:r>
              <a:t/>
            </a:r>
            <a:endParaRPr sz="1400"/>
          </a:p>
        </p:txBody>
      </p:sp>
      <p:pic>
        <p:nvPicPr>
          <p:cNvPr id="147" name="Google Shape;147;p14"/>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id="148" name="Google Shape;148;p14"/>
          <p:cNvPicPr preferRelativeResize="0"/>
          <p:nvPr/>
        </p:nvPicPr>
        <p:blipFill rotWithShape="1">
          <a:blip r:embed="rId4">
            <a:alphaModFix/>
          </a:blip>
          <a:srcRect b="0" l="7732" r="7731" t="0"/>
          <a:stretch/>
        </p:blipFill>
        <p:spPr>
          <a:xfrm>
            <a:off x="5070764" y="1152475"/>
            <a:ext cx="3586012" cy="28315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Proxima Nova Semibold"/>
                <a:ea typeface="Proxima Nova Semibold"/>
                <a:cs typeface="Proxima Nova Semibold"/>
                <a:sym typeface="Proxima Nova Semibold"/>
              </a:rPr>
              <a:t>Greenham Common, 1981 - 2000</a:t>
            </a:r>
            <a:endParaRPr>
              <a:latin typeface="Proxima Nova Semibold"/>
              <a:ea typeface="Proxima Nova Semibold"/>
              <a:cs typeface="Proxima Nova Semibold"/>
              <a:sym typeface="Proxima Nova Semibold"/>
            </a:endParaRPr>
          </a:p>
        </p:txBody>
      </p:sp>
      <p:sp>
        <p:nvSpPr>
          <p:cNvPr id="154" name="Google Shape;154;p15"/>
          <p:cNvSpPr txBox="1"/>
          <p:nvPr>
            <p:ph idx="1" type="body"/>
          </p:nvPr>
        </p:nvSpPr>
        <p:spPr>
          <a:xfrm>
            <a:off x="311700" y="1017725"/>
            <a:ext cx="47592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Font typeface="Arial"/>
              <a:buChar char="•"/>
            </a:pPr>
            <a:r>
              <a:rPr b="0" i="0" lang="en-GB" sz="1400">
                <a:latin typeface="Proxima Nova"/>
                <a:ea typeface="Proxima Nova"/>
                <a:cs typeface="Proxima Nova"/>
                <a:sym typeface="Proxima Nova"/>
              </a:rPr>
              <a:t>In 1987 US President Ronald Reagan and Soviet President Mikhail Gorbachev signed the Intermediate-range Nuclear Forces (INF) Treaty, which paved the way for the removal of cruise missiles from Greenham. Between 1989 and 1991 all the missiles sited at Greenham were removed. The United States Air Force left the base in 1992 and were soon followed by their British counterparts. </a:t>
            </a:r>
            <a:endParaRPr/>
          </a:p>
          <a:p>
            <a:pPr indent="-342900" lvl="0" marL="457200" rtl="0" algn="l">
              <a:lnSpc>
                <a:spcPct val="115000"/>
              </a:lnSpc>
              <a:spcBef>
                <a:spcPts val="0"/>
              </a:spcBef>
              <a:spcAft>
                <a:spcPts val="0"/>
              </a:spcAft>
              <a:buSzPts val="1800"/>
              <a:buFont typeface="Arial"/>
              <a:buChar char="•"/>
            </a:pPr>
            <a:r>
              <a:rPr b="0" i="0" lang="en-GB" sz="1400">
                <a:latin typeface="Proxima Nova"/>
                <a:ea typeface="Proxima Nova"/>
                <a:cs typeface="Proxima Nova"/>
                <a:sym typeface="Proxima Nova"/>
              </a:rPr>
              <a:t>The Peace Camp remained as a continuing protest against nuclear weapons and the last of the Greenham women left the base in September 2000, 19 years after they'd first arrived.</a:t>
            </a:r>
            <a:endParaRPr/>
          </a:p>
          <a:p>
            <a:pPr indent="0" lvl="0" marL="114300" rtl="0" algn="l">
              <a:lnSpc>
                <a:spcPct val="115000"/>
              </a:lnSpc>
              <a:spcBef>
                <a:spcPts val="0"/>
              </a:spcBef>
              <a:spcAft>
                <a:spcPts val="0"/>
              </a:spcAft>
              <a:buSzPts val="1800"/>
              <a:buNone/>
            </a:pPr>
            <a:r>
              <a:t/>
            </a:r>
            <a:endParaRPr sz="1400"/>
          </a:p>
        </p:txBody>
      </p:sp>
      <p:pic>
        <p:nvPicPr>
          <p:cNvPr id="155" name="Google Shape;155;p15"/>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id="156" name="Google Shape;156;p15"/>
          <p:cNvPicPr preferRelativeResize="0"/>
          <p:nvPr/>
        </p:nvPicPr>
        <p:blipFill rotWithShape="1">
          <a:blip r:embed="rId4">
            <a:alphaModFix/>
          </a:blip>
          <a:srcRect b="0" l="12007" r="12006" t="0"/>
          <a:stretch/>
        </p:blipFill>
        <p:spPr>
          <a:xfrm>
            <a:off x="5070764" y="1133639"/>
            <a:ext cx="3618733" cy="28573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3600">
                <a:latin typeface="Proxima Nova Semibold"/>
                <a:ea typeface="Proxima Nova Semibold"/>
                <a:cs typeface="Proxima Nova Semibold"/>
                <a:sym typeface="Proxima Nova Semibold"/>
              </a:rPr>
              <a:t>SESSION A:</a:t>
            </a:r>
            <a:endParaRPr sz="3600">
              <a:latin typeface="Proxima Nova Semibold"/>
              <a:ea typeface="Proxima Nova Semibold"/>
              <a:cs typeface="Proxima Nova Semibold"/>
              <a:sym typeface="Proxima Nova Semibold"/>
            </a:endParaRPr>
          </a:p>
        </p:txBody>
      </p:sp>
      <p:sp>
        <p:nvSpPr>
          <p:cNvPr id="60" name="Google Shape;60;p2"/>
          <p:cNvSpPr txBox="1"/>
          <p:nvPr>
            <p:ph idx="1" type="body"/>
          </p:nvPr>
        </p:nvSpPr>
        <p:spPr>
          <a:xfrm>
            <a:off x="311700" y="1152475"/>
            <a:ext cx="4759064"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Proxima Nova"/>
              <a:buChar char="●"/>
            </a:pPr>
            <a:r>
              <a:rPr lang="en-GB">
                <a:latin typeface="Proxima Nova"/>
                <a:ea typeface="Proxima Nova"/>
                <a:cs typeface="Proxima Nova"/>
                <a:sym typeface="Proxima Nova"/>
              </a:rPr>
              <a:t>Article 1</a:t>
            </a:r>
            <a:endParaRPr/>
          </a:p>
          <a:p>
            <a:pPr indent="-342900" lvl="0" marL="457200" rtl="0" algn="l">
              <a:lnSpc>
                <a:spcPct val="115000"/>
              </a:lnSpc>
              <a:spcBef>
                <a:spcPts val="0"/>
              </a:spcBef>
              <a:spcAft>
                <a:spcPts val="0"/>
              </a:spcAft>
              <a:buSzPts val="1800"/>
              <a:buFont typeface="Proxima Nova"/>
              <a:buChar char="●"/>
            </a:pPr>
            <a:r>
              <a:rPr lang="en-GB">
                <a:latin typeface="Proxima Nova"/>
                <a:ea typeface="Proxima Nova"/>
                <a:cs typeface="Proxima Nova"/>
                <a:sym typeface="Proxima Nova"/>
              </a:rPr>
              <a:t>Article 6</a:t>
            </a:r>
            <a:endParaRPr/>
          </a:p>
          <a:p>
            <a:pPr indent="-342900" lvl="0" marL="457200" rtl="0" algn="l">
              <a:lnSpc>
                <a:spcPct val="115000"/>
              </a:lnSpc>
              <a:spcBef>
                <a:spcPts val="0"/>
              </a:spcBef>
              <a:spcAft>
                <a:spcPts val="0"/>
              </a:spcAft>
              <a:buSzPts val="1800"/>
              <a:buFont typeface="Proxima Nova"/>
              <a:buChar char="●"/>
            </a:pPr>
            <a:r>
              <a:rPr lang="en-GB">
                <a:latin typeface="Proxima Nova"/>
                <a:ea typeface="Proxima Nova"/>
                <a:cs typeface="Proxima Nova"/>
                <a:sym typeface="Proxima Nova"/>
              </a:rPr>
              <a:t>Article 24</a:t>
            </a:r>
            <a:endParaRPr/>
          </a:p>
          <a:p>
            <a:pPr indent="-342900" lvl="0" marL="457200" rtl="0" algn="l">
              <a:lnSpc>
                <a:spcPct val="115000"/>
              </a:lnSpc>
              <a:spcBef>
                <a:spcPts val="0"/>
              </a:spcBef>
              <a:spcAft>
                <a:spcPts val="0"/>
              </a:spcAft>
              <a:buSzPts val="1800"/>
              <a:buFont typeface="Proxima Nova"/>
              <a:buChar char="●"/>
            </a:pPr>
            <a:r>
              <a:rPr lang="en-GB">
                <a:latin typeface="Proxima Nova"/>
                <a:ea typeface="Proxima Nova"/>
                <a:cs typeface="Proxima Nova"/>
                <a:sym typeface="Proxima Nova"/>
              </a:rPr>
              <a:t>Article 25</a:t>
            </a:r>
            <a:endParaRPr/>
          </a:p>
          <a:p>
            <a:pPr indent="-342900" lvl="0" marL="457200" rtl="0" algn="l">
              <a:lnSpc>
                <a:spcPct val="115000"/>
              </a:lnSpc>
              <a:spcBef>
                <a:spcPts val="0"/>
              </a:spcBef>
              <a:spcAft>
                <a:spcPts val="0"/>
              </a:spcAft>
              <a:buSzPts val="1800"/>
              <a:buFont typeface="Proxima Nova"/>
              <a:buChar char="●"/>
            </a:pPr>
            <a:r>
              <a:rPr lang="en-GB">
                <a:latin typeface="Proxima Nova"/>
                <a:ea typeface="Proxima Nova"/>
                <a:cs typeface="Proxima Nova"/>
                <a:sym typeface="Proxima Nova"/>
              </a:rPr>
              <a:t>Article 26</a:t>
            </a:r>
            <a:endParaRPr>
              <a:latin typeface="Proxima Nova"/>
              <a:ea typeface="Proxima Nova"/>
              <a:cs typeface="Proxima Nova"/>
              <a:sym typeface="Proxima Nova"/>
            </a:endParaRPr>
          </a:p>
        </p:txBody>
      </p:sp>
      <p:pic>
        <p:nvPicPr>
          <p:cNvPr id="61" name="Google Shape;61;p2"/>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id="62" name="Google Shape;62;p2"/>
          <p:cNvPicPr preferRelativeResize="0"/>
          <p:nvPr/>
        </p:nvPicPr>
        <p:blipFill rotWithShape="1">
          <a:blip r:embed="rId4">
            <a:alphaModFix/>
          </a:blip>
          <a:srcRect b="0" l="0" r="0" t="0"/>
          <a:stretch/>
        </p:blipFill>
        <p:spPr>
          <a:xfrm>
            <a:off x="5644029" y="445025"/>
            <a:ext cx="2943280" cy="3869896"/>
          </a:xfrm>
          <a:prstGeom prst="rect">
            <a:avLst/>
          </a:prstGeom>
          <a:noFill/>
          <a:ln>
            <a:noFill/>
          </a:ln>
        </p:spPr>
      </p:pic>
      <p:sp>
        <p:nvSpPr>
          <p:cNvPr id="63" name="Google Shape;63;p2"/>
          <p:cNvSpPr txBox="1"/>
          <p:nvPr/>
        </p:nvSpPr>
        <p:spPr>
          <a:xfrm>
            <a:off x="5580900" y="4314920"/>
            <a:ext cx="325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Artwork by Emma Evans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b="0" l="0" r="0" t="0"/>
          <a:stretch/>
        </p:blipFill>
        <p:spPr>
          <a:xfrm>
            <a:off x="1279650" y="249724"/>
            <a:ext cx="7485700" cy="449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4"/>
          <p:cNvPicPr preferRelativeResize="0"/>
          <p:nvPr/>
        </p:nvPicPr>
        <p:blipFill rotWithShape="1">
          <a:blip r:embed="rId3">
            <a:alphaModFix/>
          </a:blip>
          <a:srcRect b="0" l="0" r="0" t="0"/>
          <a:stretch/>
        </p:blipFill>
        <p:spPr>
          <a:xfrm>
            <a:off x="1510151" y="245648"/>
            <a:ext cx="6885475" cy="4502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5"/>
          <p:cNvPicPr preferRelativeResize="0"/>
          <p:nvPr/>
        </p:nvPicPr>
        <p:blipFill rotWithShape="1">
          <a:blip r:embed="rId3">
            <a:alphaModFix/>
          </a:blip>
          <a:srcRect b="0" l="0" r="0" t="0"/>
          <a:stretch/>
        </p:blipFill>
        <p:spPr>
          <a:xfrm>
            <a:off x="1529250" y="276200"/>
            <a:ext cx="6829499" cy="442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6"/>
          <p:cNvPicPr preferRelativeResize="0"/>
          <p:nvPr/>
        </p:nvPicPr>
        <p:blipFill rotWithShape="1">
          <a:blip r:embed="rId3">
            <a:alphaModFix/>
          </a:blip>
          <a:srcRect b="0" l="0" r="0" t="0"/>
          <a:stretch/>
        </p:blipFill>
        <p:spPr>
          <a:xfrm>
            <a:off x="3279801" y="0"/>
            <a:ext cx="5253964" cy="4926589"/>
          </a:xfrm>
          <a:prstGeom prst="rect">
            <a:avLst/>
          </a:prstGeom>
          <a:noFill/>
          <a:ln>
            <a:noFill/>
          </a:ln>
        </p:spPr>
      </p:pic>
      <p:pic>
        <p:nvPicPr>
          <p:cNvPr id="84" name="Google Shape;84;p6"/>
          <p:cNvPicPr preferRelativeResize="0"/>
          <p:nvPr/>
        </p:nvPicPr>
        <p:blipFill rotWithShape="1">
          <a:blip r:embed="rId4">
            <a:alphaModFix/>
          </a:blip>
          <a:srcRect b="0" l="0" r="0" t="0"/>
          <a:stretch/>
        </p:blipFill>
        <p:spPr>
          <a:xfrm>
            <a:off x="533400" y="1606806"/>
            <a:ext cx="1588965" cy="7904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7"/>
          <p:cNvSpPr txBox="1"/>
          <p:nvPr>
            <p:ph type="title"/>
          </p:nvPr>
        </p:nvSpPr>
        <p:spPr>
          <a:xfrm>
            <a:off x="311700" y="2034380"/>
            <a:ext cx="8520600" cy="196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2000"/>
              <a:buNone/>
            </a:pPr>
            <a:r>
              <a:rPr lang="en-GB" sz="6000"/>
              <a:t>Strong Communities Make Strong Movements</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Proxima Nova Semibold"/>
                <a:ea typeface="Proxima Nova Semibold"/>
                <a:cs typeface="Proxima Nova Semibold"/>
                <a:sym typeface="Proxima Nova Semibold"/>
              </a:rPr>
              <a:t>Figures of Interest</a:t>
            </a:r>
            <a:endParaRPr>
              <a:latin typeface="Proxima Nova Semibold"/>
              <a:ea typeface="Proxima Nova Semibold"/>
              <a:cs typeface="Proxima Nova Semibold"/>
              <a:sym typeface="Proxima Nova Semibold"/>
            </a:endParaRPr>
          </a:p>
        </p:txBody>
      </p:sp>
      <p:sp>
        <p:nvSpPr>
          <p:cNvPr id="95" name="Google Shape;95;p8"/>
          <p:cNvSpPr txBox="1"/>
          <p:nvPr>
            <p:ph idx="1" type="body"/>
          </p:nvPr>
        </p:nvSpPr>
        <p:spPr>
          <a:xfrm>
            <a:off x="311700" y="1017725"/>
            <a:ext cx="47592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Amy Ashwood Garvey</a:t>
            </a:r>
            <a:endParaRPr/>
          </a:p>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Ras Makonnen</a:t>
            </a:r>
            <a:endParaRPr/>
          </a:p>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Peter Milliard</a:t>
            </a:r>
            <a:endParaRPr/>
          </a:p>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Peter Abrahams</a:t>
            </a:r>
            <a:endParaRPr/>
          </a:p>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Kwame Nkrumah</a:t>
            </a:r>
            <a:endParaRPr/>
          </a:p>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Alfred Gaisie</a:t>
            </a:r>
            <a:endParaRPr>
              <a:latin typeface="Proxima Nova Semibold"/>
              <a:ea typeface="Proxima Nova Semibold"/>
              <a:cs typeface="Proxima Nova Semibold"/>
              <a:sym typeface="Proxima Nova Semibold"/>
            </a:endParaRPr>
          </a:p>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W.E.B. Du Bois</a:t>
            </a:r>
            <a:endParaRPr/>
          </a:p>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Jomo Kenyatta</a:t>
            </a:r>
            <a:endParaRPr/>
          </a:p>
          <a:p>
            <a:pPr indent="-342900" lvl="0" marL="457200" rtl="0" algn="l">
              <a:lnSpc>
                <a:spcPct val="115000"/>
              </a:lnSpc>
              <a:spcBef>
                <a:spcPts val="0"/>
              </a:spcBef>
              <a:spcAft>
                <a:spcPts val="0"/>
              </a:spcAft>
              <a:buSzPts val="1800"/>
              <a:buChar char="●"/>
            </a:pPr>
            <a:r>
              <a:rPr lang="en-GB">
                <a:latin typeface="Proxima Nova Semibold"/>
                <a:ea typeface="Proxima Nova Semibold"/>
                <a:cs typeface="Proxima Nova Semibold"/>
                <a:sym typeface="Proxima Nova Semibold"/>
              </a:rPr>
              <a:t>Len Johnson</a:t>
            </a:r>
            <a:endParaRPr/>
          </a:p>
          <a:p>
            <a:pPr indent="0" lvl="0" marL="0" rtl="0" algn="l">
              <a:lnSpc>
                <a:spcPct val="115000"/>
              </a:lnSpc>
              <a:spcBef>
                <a:spcPts val="0"/>
              </a:spcBef>
              <a:spcAft>
                <a:spcPts val="1200"/>
              </a:spcAft>
              <a:buSzPts val="1800"/>
              <a:buNone/>
            </a:pPr>
            <a:r>
              <a:t/>
            </a:r>
            <a:endParaRPr>
              <a:latin typeface="Proxima Nova"/>
              <a:ea typeface="Proxima Nova"/>
              <a:cs typeface="Proxima Nova"/>
              <a:sym typeface="Proxima Nova"/>
            </a:endParaRPr>
          </a:p>
        </p:txBody>
      </p:sp>
      <p:pic>
        <p:nvPicPr>
          <p:cNvPr id="96" name="Google Shape;96;p8"/>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descr="undefined" id="97" name="Google Shape;97;p8"/>
          <p:cNvPicPr preferRelativeResize="0"/>
          <p:nvPr/>
        </p:nvPicPr>
        <p:blipFill rotWithShape="1">
          <a:blip r:embed="rId4">
            <a:alphaModFix/>
          </a:blip>
          <a:srcRect b="0" l="0" r="0" t="0"/>
          <a:stretch/>
        </p:blipFill>
        <p:spPr>
          <a:xfrm>
            <a:off x="5627213" y="522849"/>
            <a:ext cx="2731875" cy="4097813"/>
          </a:xfrm>
          <a:prstGeom prst="rect">
            <a:avLst/>
          </a:prstGeom>
          <a:noFill/>
          <a:ln>
            <a:noFill/>
          </a:ln>
        </p:spPr>
      </p:pic>
      <p:sp>
        <p:nvSpPr>
          <p:cNvPr id="98" name="Google Shape;98;p8"/>
          <p:cNvSpPr txBox="1"/>
          <p:nvPr/>
        </p:nvSpPr>
        <p:spPr>
          <a:xfrm>
            <a:off x="5500255" y="4594912"/>
            <a:ext cx="298579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Kwame Nkrumah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sz="3600">
                <a:latin typeface="Proxima Nova Semibold"/>
                <a:ea typeface="Proxima Nova Semibold"/>
                <a:cs typeface="Proxima Nova Semibold"/>
                <a:sym typeface="Proxima Nova Semibold"/>
              </a:rPr>
              <a:t>SESSION C:</a:t>
            </a:r>
            <a:endParaRPr sz="3600">
              <a:latin typeface="Proxima Nova Semibold"/>
              <a:ea typeface="Proxima Nova Semibold"/>
              <a:cs typeface="Proxima Nova Semibold"/>
              <a:sym typeface="Proxima Nova Semibold"/>
            </a:endParaRPr>
          </a:p>
        </p:txBody>
      </p:sp>
      <p:sp>
        <p:nvSpPr>
          <p:cNvPr id="104" name="Google Shape;104;p9"/>
          <p:cNvSpPr txBox="1"/>
          <p:nvPr>
            <p:ph idx="1" type="body"/>
          </p:nvPr>
        </p:nvSpPr>
        <p:spPr>
          <a:xfrm>
            <a:off x="311700" y="1152475"/>
            <a:ext cx="4759064"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Font typeface="Proxima Nova"/>
              <a:buChar char="●"/>
            </a:pPr>
            <a:r>
              <a:rPr lang="en-GB">
                <a:latin typeface="Proxima Nova"/>
                <a:ea typeface="Proxima Nova"/>
                <a:cs typeface="Proxima Nova"/>
                <a:sym typeface="Proxima Nova"/>
              </a:rPr>
              <a:t>Article 23</a:t>
            </a:r>
            <a:endParaRPr/>
          </a:p>
          <a:p>
            <a:pPr indent="-342900" lvl="0" marL="457200" rtl="0" algn="l">
              <a:lnSpc>
                <a:spcPct val="115000"/>
              </a:lnSpc>
              <a:spcBef>
                <a:spcPts val="0"/>
              </a:spcBef>
              <a:spcAft>
                <a:spcPts val="0"/>
              </a:spcAft>
              <a:buSzPts val="1800"/>
              <a:buFont typeface="Proxima Nova"/>
              <a:buChar char="●"/>
            </a:pPr>
            <a:r>
              <a:rPr lang="en-GB">
                <a:latin typeface="Proxima Nova"/>
                <a:ea typeface="Proxima Nova"/>
                <a:cs typeface="Proxima Nova"/>
                <a:sym typeface="Proxima Nova"/>
              </a:rPr>
              <a:t>Article 24</a:t>
            </a:r>
            <a:endParaRPr>
              <a:latin typeface="Proxima Nova"/>
              <a:ea typeface="Proxima Nova"/>
              <a:cs typeface="Proxima Nova"/>
              <a:sym typeface="Proxima Nova"/>
            </a:endParaRPr>
          </a:p>
        </p:txBody>
      </p:sp>
      <p:pic>
        <p:nvPicPr>
          <p:cNvPr id="105" name="Google Shape;105;p9"/>
          <p:cNvPicPr preferRelativeResize="0"/>
          <p:nvPr/>
        </p:nvPicPr>
        <p:blipFill rotWithShape="1">
          <a:blip r:embed="rId3">
            <a:alphaModFix/>
          </a:blip>
          <a:srcRect b="15363" l="5920" r="3679" t="3426"/>
          <a:stretch/>
        </p:blipFill>
        <p:spPr>
          <a:xfrm>
            <a:off x="311700" y="4200350"/>
            <a:ext cx="733297" cy="658801"/>
          </a:xfrm>
          <a:prstGeom prst="rect">
            <a:avLst/>
          </a:prstGeom>
          <a:noFill/>
          <a:ln>
            <a:noFill/>
          </a:ln>
        </p:spPr>
      </p:pic>
      <p:pic>
        <p:nvPicPr>
          <p:cNvPr id="106" name="Google Shape;106;p9"/>
          <p:cNvPicPr preferRelativeResize="0"/>
          <p:nvPr/>
        </p:nvPicPr>
        <p:blipFill rotWithShape="1">
          <a:blip r:embed="rId4">
            <a:alphaModFix/>
          </a:blip>
          <a:srcRect b="0" l="0" r="0" t="0"/>
          <a:stretch/>
        </p:blipFill>
        <p:spPr>
          <a:xfrm>
            <a:off x="5576849" y="445025"/>
            <a:ext cx="2742983" cy="3872457"/>
          </a:xfrm>
          <a:prstGeom prst="rect">
            <a:avLst/>
          </a:prstGeom>
          <a:noFill/>
          <a:ln>
            <a:noFill/>
          </a:ln>
        </p:spPr>
      </p:pic>
      <p:sp>
        <p:nvSpPr>
          <p:cNvPr id="107" name="Google Shape;107;p9"/>
          <p:cNvSpPr txBox="1"/>
          <p:nvPr/>
        </p:nvSpPr>
        <p:spPr>
          <a:xfrm>
            <a:off x="5412549" y="4317481"/>
            <a:ext cx="3253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900" u="none" cap="none" strike="noStrike">
                <a:solidFill>
                  <a:srgbClr val="000000"/>
                </a:solidFill>
                <a:latin typeface="Arial"/>
                <a:ea typeface="Arial"/>
                <a:cs typeface="Arial"/>
                <a:sym typeface="Arial"/>
              </a:rPr>
              <a:t>Artwork by Emma Evans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Helen Brady</dc:creator>
</cp:coreProperties>
</file>