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Proxima Nova"/>
      <p:regular r:id="rId12"/>
      <p:bold r:id="rId13"/>
      <p:italic r:id="rId14"/>
      <p:boldItalic r:id="rId15"/>
    </p:embeddedFont>
    <p:embeddedFont>
      <p:font typeface="Instrument Sans"/>
      <p:regular r:id="rId16"/>
      <p:bold r:id="rId17"/>
      <p:italic r:id="rId18"/>
      <p:boldItalic r:id="rId19"/>
    </p:embeddedFont>
    <p:embeddedFont>
      <p:font typeface="Proxima Nova Semibold"/>
      <p:regular r:id="rId20"/>
      <p:bold r:id="rId21"/>
      <p:boldItalic r:id="rId22"/>
    </p:embeddedFont>
    <p:embeddedFont>
      <p:font typeface="Signika Negative SemiBo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3P8tNOzJ0gKyGFGqtSQ7aOqQp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Semibold-regular.fntdata"/><Relationship Id="rId22" Type="http://schemas.openxmlformats.org/officeDocument/2006/relationships/font" Target="fonts/ProximaNovaSemibold-boldItalic.fntdata"/><Relationship Id="rId21" Type="http://schemas.openxmlformats.org/officeDocument/2006/relationships/font" Target="fonts/ProximaNovaSemibold-bold.fntdata"/><Relationship Id="rId24" Type="http://schemas.openxmlformats.org/officeDocument/2006/relationships/font" Target="fonts/SignikaNegativeSemiBold-bold.fntdata"/><Relationship Id="rId23" Type="http://schemas.openxmlformats.org/officeDocument/2006/relationships/font" Target="fonts/SignikaNegativeSemiBo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bold.fntdata"/><Relationship Id="rId12" Type="http://schemas.openxmlformats.org/officeDocument/2006/relationships/font" Target="fonts/ProximaNova-regular.fntdata"/><Relationship Id="rId15" Type="http://schemas.openxmlformats.org/officeDocument/2006/relationships/font" Target="fonts/ProximaNova-boldItalic.fntdata"/><Relationship Id="rId14" Type="http://schemas.openxmlformats.org/officeDocument/2006/relationships/font" Target="fonts/ProximaNova-italic.fntdata"/><Relationship Id="rId17" Type="http://schemas.openxmlformats.org/officeDocument/2006/relationships/font" Target="fonts/InstrumentSans-bold.fntdata"/><Relationship Id="rId16" Type="http://schemas.openxmlformats.org/officeDocument/2006/relationships/font" Target="fonts/InstrumentSans-regular.fntdata"/><Relationship Id="rId19" Type="http://schemas.openxmlformats.org/officeDocument/2006/relationships/font" Target="fonts/InstrumentSans-boldItalic.fntdata"/><Relationship Id="rId18" Type="http://schemas.openxmlformats.org/officeDocument/2006/relationships/font" Target="fonts/Instrument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155c6f0c3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2155c6f0c3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2155c6f0c3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8"/>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6" name="Google Shape;16;p8"/>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7" name="Google Shape;17;p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9" name="Shape 49"/>
        <p:cNvGrpSpPr/>
        <p:nvPr/>
      </p:nvGrpSpPr>
      <p:grpSpPr>
        <a:xfrm>
          <a:off x="0" y="0"/>
          <a:ext cx="0" cy="0"/>
          <a:chOff x="0" y="0"/>
          <a:chExt cx="0" cy="0"/>
        </a:xfrm>
      </p:grpSpPr>
      <p:sp>
        <p:nvSpPr>
          <p:cNvPr id="50" name="Google Shape;50;p17"/>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1" name="Google Shape;51;p17"/>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1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0"/>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4" name="Google Shape;24;p1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28" name="Google Shape;28;p11"/>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29" name="Google Shape;29;p1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1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3" name="Shape 33"/>
        <p:cNvGrpSpPr/>
        <p:nvPr/>
      </p:nvGrpSpPr>
      <p:grpSpPr>
        <a:xfrm>
          <a:off x="0" y="0"/>
          <a:ext cx="0" cy="0"/>
          <a:chOff x="0" y="0"/>
          <a:chExt cx="0" cy="0"/>
        </a:xfrm>
      </p:grpSpPr>
      <p:sp>
        <p:nvSpPr>
          <p:cNvPr id="34" name="Google Shape;34;p13"/>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35" name="Google Shape;35;p13"/>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36" name="Google Shape;36;p1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7" name="Shape 37"/>
        <p:cNvGrpSpPr/>
        <p:nvPr/>
      </p:nvGrpSpPr>
      <p:grpSpPr>
        <a:xfrm>
          <a:off x="0" y="0"/>
          <a:ext cx="0" cy="0"/>
          <a:chOff x="0" y="0"/>
          <a:chExt cx="0" cy="0"/>
        </a:xfrm>
      </p:grpSpPr>
      <p:sp>
        <p:nvSpPr>
          <p:cNvPr id="38" name="Google Shape;38;p14"/>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39" name="Google Shape;39;p1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40" name="Shape 40"/>
        <p:cNvGrpSpPr/>
        <p:nvPr/>
      </p:nvGrpSpPr>
      <p:grpSpPr>
        <a:xfrm>
          <a:off x="0" y="0"/>
          <a:ext cx="0" cy="0"/>
          <a:chOff x="0" y="0"/>
          <a:chExt cx="0" cy="0"/>
        </a:xfrm>
      </p:grpSpPr>
      <p:sp>
        <p:nvSpPr>
          <p:cNvPr id="41" name="Google Shape;41;p1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 name="Google Shape;42;p15"/>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43" name="Google Shape;43;p15"/>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44" name="Google Shape;44;p15"/>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0303B8"/>
              </a:buClr>
              <a:buSzPts val="1800"/>
              <a:buChar char="●"/>
              <a:defRPr>
                <a:solidFill>
                  <a:srgbClr val="0303B8"/>
                </a:solidFill>
              </a:defRPr>
            </a:lvl1pPr>
            <a:lvl2pPr indent="-317500" lvl="1" marL="914400" algn="l">
              <a:lnSpc>
                <a:spcPct val="115000"/>
              </a:lnSpc>
              <a:spcBef>
                <a:spcPts val="0"/>
              </a:spcBef>
              <a:spcAft>
                <a:spcPts val="0"/>
              </a:spcAft>
              <a:buClr>
                <a:srgbClr val="0303B8"/>
              </a:buClr>
              <a:buSzPts val="1400"/>
              <a:buChar char="○"/>
              <a:defRPr>
                <a:solidFill>
                  <a:srgbClr val="0303B8"/>
                </a:solidFill>
              </a:defRPr>
            </a:lvl2pPr>
            <a:lvl3pPr indent="-317500" lvl="2" marL="1371600" algn="l">
              <a:lnSpc>
                <a:spcPct val="115000"/>
              </a:lnSpc>
              <a:spcBef>
                <a:spcPts val="0"/>
              </a:spcBef>
              <a:spcAft>
                <a:spcPts val="0"/>
              </a:spcAft>
              <a:buClr>
                <a:srgbClr val="0303B8"/>
              </a:buClr>
              <a:buSzPts val="1400"/>
              <a:buChar char="■"/>
              <a:defRPr>
                <a:solidFill>
                  <a:srgbClr val="0303B8"/>
                </a:solidFill>
              </a:defRPr>
            </a:lvl3pPr>
            <a:lvl4pPr indent="-317500" lvl="3" marL="1828800" algn="l">
              <a:lnSpc>
                <a:spcPct val="115000"/>
              </a:lnSpc>
              <a:spcBef>
                <a:spcPts val="0"/>
              </a:spcBef>
              <a:spcAft>
                <a:spcPts val="0"/>
              </a:spcAft>
              <a:buClr>
                <a:srgbClr val="0303B8"/>
              </a:buClr>
              <a:buSzPts val="1400"/>
              <a:buChar char="●"/>
              <a:defRPr>
                <a:solidFill>
                  <a:srgbClr val="0303B8"/>
                </a:solidFill>
              </a:defRPr>
            </a:lvl4pPr>
            <a:lvl5pPr indent="-317500" lvl="4" marL="2286000" algn="l">
              <a:lnSpc>
                <a:spcPct val="115000"/>
              </a:lnSpc>
              <a:spcBef>
                <a:spcPts val="0"/>
              </a:spcBef>
              <a:spcAft>
                <a:spcPts val="0"/>
              </a:spcAft>
              <a:buClr>
                <a:srgbClr val="0303B8"/>
              </a:buClr>
              <a:buSzPts val="1400"/>
              <a:buChar char="○"/>
              <a:defRPr>
                <a:solidFill>
                  <a:srgbClr val="0303B8"/>
                </a:solidFill>
              </a:defRPr>
            </a:lvl5pPr>
            <a:lvl6pPr indent="-317500" lvl="5" marL="2743200" algn="l">
              <a:lnSpc>
                <a:spcPct val="115000"/>
              </a:lnSpc>
              <a:spcBef>
                <a:spcPts val="0"/>
              </a:spcBef>
              <a:spcAft>
                <a:spcPts val="0"/>
              </a:spcAft>
              <a:buClr>
                <a:srgbClr val="0303B8"/>
              </a:buClr>
              <a:buSzPts val="1400"/>
              <a:buChar char="■"/>
              <a:defRPr>
                <a:solidFill>
                  <a:srgbClr val="0303B8"/>
                </a:solidFill>
              </a:defRPr>
            </a:lvl6pPr>
            <a:lvl7pPr indent="-317500" lvl="6" marL="3200400" algn="l">
              <a:lnSpc>
                <a:spcPct val="115000"/>
              </a:lnSpc>
              <a:spcBef>
                <a:spcPts val="0"/>
              </a:spcBef>
              <a:spcAft>
                <a:spcPts val="0"/>
              </a:spcAft>
              <a:buClr>
                <a:srgbClr val="0303B8"/>
              </a:buClr>
              <a:buSzPts val="1400"/>
              <a:buChar char="●"/>
              <a:defRPr>
                <a:solidFill>
                  <a:srgbClr val="0303B8"/>
                </a:solidFill>
              </a:defRPr>
            </a:lvl7pPr>
            <a:lvl8pPr indent="-317500" lvl="7" marL="3657600" algn="l">
              <a:lnSpc>
                <a:spcPct val="115000"/>
              </a:lnSpc>
              <a:spcBef>
                <a:spcPts val="0"/>
              </a:spcBef>
              <a:spcAft>
                <a:spcPts val="0"/>
              </a:spcAft>
              <a:buClr>
                <a:srgbClr val="0303B8"/>
              </a:buClr>
              <a:buSzPts val="1400"/>
              <a:buChar char="○"/>
              <a:defRPr>
                <a:solidFill>
                  <a:srgbClr val="0303B8"/>
                </a:solidFill>
              </a:defRPr>
            </a:lvl8pPr>
            <a:lvl9pPr indent="-317500" lvl="8" marL="4114800" algn="l">
              <a:lnSpc>
                <a:spcPct val="115000"/>
              </a:lnSpc>
              <a:spcBef>
                <a:spcPts val="0"/>
              </a:spcBef>
              <a:spcAft>
                <a:spcPts val="0"/>
              </a:spcAft>
              <a:buClr>
                <a:srgbClr val="0303B8"/>
              </a:buClr>
              <a:buSzPts val="1400"/>
              <a:buChar char="■"/>
              <a:defRPr>
                <a:solidFill>
                  <a:srgbClr val="0303B8"/>
                </a:solidFill>
              </a:defRPr>
            </a:lvl9pPr>
          </a:lstStyle>
          <a:p/>
        </p:txBody>
      </p:sp>
      <p:sp>
        <p:nvSpPr>
          <p:cNvPr id="45" name="Google Shape;45;p1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6" name="Shape 46"/>
        <p:cNvGrpSpPr/>
        <p:nvPr/>
      </p:nvGrpSpPr>
      <p:grpSpPr>
        <a:xfrm>
          <a:off x="0" y="0"/>
          <a:ext cx="0" cy="0"/>
          <a:chOff x="0" y="0"/>
          <a:chExt cx="0" cy="0"/>
        </a:xfrm>
      </p:grpSpPr>
      <p:sp>
        <p:nvSpPr>
          <p:cNvPr id="47" name="Google Shape;47;p16"/>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303B8"/>
              </a:buClr>
              <a:buSzPts val="2800"/>
              <a:buFont typeface="Proxima Nova Semibold"/>
              <a:buNone/>
              <a:defRPr b="0" i="0" sz="2800" u="none" cap="none" strike="noStrike">
                <a:solidFill>
                  <a:srgbClr val="0303B8"/>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7"/>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303B8"/>
              </a:buClr>
              <a:buSzPts val="1800"/>
              <a:buFont typeface="Proxima Nova"/>
              <a:buChar char="●"/>
              <a:defRPr b="0" i="0" sz="1800" u="none" cap="none" strike="noStrike">
                <a:solidFill>
                  <a:srgbClr val="0303B8"/>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9pPr>
          </a:lstStyle>
          <a:p/>
        </p:txBody>
      </p:sp>
      <p:sp>
        <p:nvSpPr>
          <p:cNvPr id="12" name="Google Shape;12;p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 name="Google Shape;13;p7"/>
          <p:cNvPicPr preferRelativeResize="0"/>
          <p:nvPr/>
        </p:nvPicPr>
        <p:blipFill rotWithShape="1">
          <a:blip r:embed="rId1">
            <a:alphaModFix/>
          </a:blip>
          <a:srcRect b="15363" l="5920" r="3679" t="3426"/>
          <a:stretch/>
        </p:blipFill>
        <p:spPr>
          <a:xfrm>
            <a:off x="415601" y="5600468"/>
            <a:ext cx="977729" cy="8784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www.youtube.com/watch?v=x-oNaV1Kv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x-oNaV1KvCE"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educationendowmentfoundation.org.uk/education-evidence/guidance-reports/literacy-ks3-ks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3B8"/>
        </a:solidFill>
      </p:bgPr>
    </p:bg>
    <p:spTree>
      <p:nvGrpSpPr>
        <p:cNvPr id="58" name="Shape 58"/>
        <p:cNvGrpSpPr/>
        <p:nvPr/>
      </p:nvGrpSpPr>
      <p:grpSpPr>
        <a:xfrm>
          <a:off x="0" y="0"/>
          <a:ext cx="0" cy="0"/>
          <a:chOff x="0" y="0"/>
          <a:chExt cx="0" cy="0"/>
        </a:xfrm>
      </p:grpSpPr>
      <p:sp>
        <p:nvSpPr>
          <p:cNvPr id="59" name="Google Shape;59;p1"/>
          <p:cNvSpPr txBox="1"/>
          <p:nvPr>
            <p:ph type="ctrTitle"/>
          </p:nvPr>
        </p:nvSpPr>
        <p:spPr>
          <a:xfrm>
            <a:off x="4786000" y="5326333"/>
            <a:ext cx="6990400" cy="8784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5200"/>
              <a:buNone/>
            </a:pPr>
            <a:r>
              <a:rPr b="1" lang="en-GB" sz="4667">
                <a:solidFill>
                  <a:schemeClr val="lt1"/>
                </a:solidFill>
                <a:latin typeface="Proxima Nova"/>
                <a:ea typeface="Proxima Nova"/>
                <a:cs typeface="Proxima Nova"/>
                <a:sym typeface="Proxima Nova"/>
              </a:rPr>
              <a:t>RFK HUMAN RIGHTS UK</a:t>
            </a:r>
            <a:endParaRPr b="1" sz="4667">
              <a:solidFill>
                <a:schemeClr val="lt1"/>
              </a:solidFill>
              <a:latin typeface="Proxima Nova"/>
              <a:ea typeface="Proxima Nova"/>
              <a:cs typeface="Proxima Nova"/>
              <a:sym typeface="Proxima Nova"/>
            </a:endParaRPr>
          </a:p>
        </p:txBody>
      </p:sp>
      <p:sp>
        <p:nvSpPr>
          <p:cNvPr id="60" name="Google Shape;60;p1"/>
          <p:cNvSpPr txBox="1"/>
          <p:nvPr>
            <p:ph idx="1" type="subTitle"/>
          </p:nvPr>
        </p:nvSpPr>
        <p:spPr>
          <a:xfrm>
            <a:off x="4786000" y="5868567"/>
            <a:ext cx="5320400" cy="7576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SzPts val="2800"/>
              <a:buNone/>
            </a:pPr>
            <a:r>
              <a:rPr lang="en-GB" sz="2667">
                <a:solidFill>
                  <a:srgbClr val="F3F3F3"/>
                </a:solidFill>
                <a:latin typeface="Times New Roman"/>
                <a:ea typeface="Times New Roman"/>
                <a:cs typeface="Times New Roman"/>
                <a:sym typeface="Times New Roman"/>
              </a:rPr>
              <a:t>Speak Truth To Power</a:t>
            </a:r>
            <a:endParaRPr sz="2667">
              <a:solidFill>
                <a:srgbClr val="F3F3F3"/>
              </a:solidFill>
              <a:latin typeface="Times New Roman"/>
              <a:ea typeface="Times New Roman"/>
              <a:cs typeface="Times New Roman"/>
              <a:sym typeface="Times New Roman"/>
            </a:endParaRPr>
          </a:p>
        </p:txBody>
      </p:sp>
      <p:pic>
        <p:nvPicPr>
          <p:cNvPr id="61" name="Google Shape;61;p1"/>
          <p:cNvPicPr preferRelativeResize="0"/>
          <p:nvPr/>
        </p:nvPicPr>
        <p:blipFill rotWithShape="1">
          <a:blip r:embed="rId3">
            <a:alphaModFix/>
          </a:blip>
          <a:srcRect b="13754" l="0" r="0" t="0"/>
          <a:stretch/>
        </p:blipFill>
        <p:spPr>
          <a:xfrm>
            <a:off x="370801" y="5554634"/>
            <a:ext cx="1018497" cy="878401"/>
          </a:xfrm>
          <a:prstGeom prst="rect">
            <a:avLst/>
          </a:prstGeom>
          <a:noFill/>
          <a:ln>
            <a:noFill/>
          </a:ln>
        </p:spPr>
      </p:pic>
      <p:cxnSp>
        <p:nvCxnSpPr>
          <p:cNvPr id="62" name="Google Shape;62;p1"/>
          <p:cNvCxnSpPr/>
          <p:nvPr/>
        </p:nvCxnSpPr>
        <p:spPr>
          <a:xfrm>
            <a:off x="447400" y="5326317"/>
            <a:ext cx="11297200" cy="12000"/>
          </a:xfrm>
          <a:prstGeom prst="straightConnector1">
            <a:avLst/>
          </a:prstGeom>
          <a:noFill/>
          <a:ln cap="flat" cmpd="sng" w="9525">
            <a:solidFill>
              <a:schemeClr val="lt1"/>
            </a:solidFill>
            <a:prstDash val="solid"/>
            <a:round/>
            <a:headEnd len="sm" w="sm" type="none"/>
            <a:tailEnd len="sm" w="sm" type="none"/>
          </a:ln>
        </p:spPr>
      </p:cxnSp>
      <p:sp>
        <p:nvSpPr>
          <p:cNvPr id="63" name="Google Shape;63;p1"/>
          <p:cNvSpPr txBox="1"/>
          <p:nvPr>
            <p:ph type="ctrTitle"/>
          </p:nvPr>
        </p:nvSpPr>
        <p:spPr>
          <a:xfrm>
            <a:off x="415600" y="1994233"/>
            <a:ext cx="11360800" cy="878400"/>
          </a:xfrm>
          <a:prstGeom prst="rect">
            <a:avLst/>
          </a:prstGeom>
          <a:noFill/>
          <a:ln>
            <a:noFill/>
          </a:ln>
        </p:spPr>
        <p:txBody>
          <a:bodyPr anchorCtr="0" anchor="b" bIns="121900" lIns="121900" spcFirstLastPara="1" rIns="121900" wrap="square" tIns="121900">
            <a:normAutofit fontScale="90000"/>
          </a:bodyPr>
          <a:lstStyle/>
          <a:p>
            <a:pPr indent="0" lvl="0" marL="0" rtl="0" algn="ctr">
              <a:lnSpc>
                <a:spcPct val="90000"/>
              </a:lnSpc>
              <a:spcBef>
                <a:spcPts val="0"/>
              </a:spcBef>
              <a:spcAft>
                <a:spcPts val="0"/>
              </a:spcAft>
              <a:buClr>
                <a:schemeClr val="dk1"/>
              </a:buClr>
              <a:buSzPct val="99524"/>
              <a:buNone/>
            </a:pPr>
            <a:r>
              <a:rPr lang="en-GB">
                <a:solidFill>
                  <a:schemeClr val="lt1"/>
                </a:solidFill>
                <a:latin typeface="Proxima Nova Semibold"/>
                <a:ea typeface="Proxima Nova Semibold"/>
                <a:cs typeface="Proxima Nova Semibold"/>
                <a:sym typeface="Proxima Nova Semibold"/>
              </a:rPr>
              <a:t>Who do you need to convince?</a:t>
            </a:r>
            <a:endParaRPr>
              <a:solidFill>
                <a:schemeClr val="lt1"/>
              </a:solidFill>
              <a:latin typeface="Proxima Nova Semibold"/>
              <a:ea typeface="Proxima Nova Semibold"/>
              <a:cs typeface="Proxima Nova Semibold"/>
              <a:sym typeface="Proxima Nova Semibold"/>
            </a:endParaRPr>
          </a:p>
        </p:txBody>
      </p:sp>
      <p:sp>
        <p:nvSpPr>
          <p:cNvPr id="64" name="Google Shape;64;p1"/>
          <p:cNvSpPr txBox="1"/>
          <p:nvPr>
            <p:ph idx="1" type="subTitle"/>
          </p:nvPr>
        </p:nvSpPr>
        <p:spPr>
          <a:xfrm>
            <a:off x="3587667" y="2671400"/>
            <a:ext cx="4731200" cy="757600"/>
          </a:xfrm>
          <a:prstGeom prst="rect">
            <a:avLst/>
          </a:prstGeom>
          <a:noFill/>
          <a:ln>
            <a:noFill/>
          </a:ln>
        </p:spPr>
        <p:txBody>
          <a:bodyPr anchorCtr="0" anchor="t" bIns="121900" lIns="121900" spcFirstLastPara="1" rIns="121900" wrap="square" tIns="121900">
            <a:normAutofit fontScale="70000" lnSpcReduction="20000"/>
          </a:bodyPr>
          <a:lstStyle/>
          <a:p>
            <a:pPr indent="0" lvl="0" marL="0" rtl="0" algn="ctr">
              <a:lnSpc>
                <a:spcPct val="100000"/>
              </a:lnSpc>
              <a:spcBef>
                <a:spcPts val="0"/>
              </a:spcBef>
              <a:spcAft>
                <a:spcPts val="0"/>
              </a:spcAft>
              <a:buSzPct val="107152"/>
              <a:buNone/>
            </a:pPr>
            <a:r>
              <a:rPr lang="en-GB">
                <a:solidFill>
                  <a:srgbClr val="F3F3F3"/>
                </a:solidFill>
                <a:latin typeface="Times New Roman"/>
                <a:ea typeface="Times New Roman"/>
                <a:cs typeface="Times New Roman"/>
                <a:sym typeface="Times New Roman"/>
              </a:rPr>
              <a:t>Guidance for influencing others</a:t>
            </a:r>
            <a:endParaRPr>
              <a:solidFill>
                <a:srgbClr val="F3F3F3"/>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lang="en-GB">
                <a:latin typeface="Proxima Nova Semibold"/>
                <a:ea typeface="Proxima Nova Semibold"/>
                <a:cs typeface="Proxima Nova Semibold"/>
                <a:sym typeface="Proxima Nova Semibold"/>
              </a:rPr>
              <a:t>What resistance might you face?</a:t>
            </a:r>
            <a:endParaRPr>
              <a:latin typeface="Proxima Nova Semibold"/>
              <a:ea typeface="Proxima Nova Semibold"/>
              <a:cs typeface="Proxima Nova Semibold"/>
              <a:sym typeface="Proxima Nova Semibold"/>
            </a:endParaRPr>
          </a:p>
        </p:txBody>
      </p:sp>
      <p:pic>
        <p:nvPicPr>
          <p:cNvPr id="70" name="Google Shape;70;p2"/>
          <p:cNvPicPr preferRelativeResize="0"/>
          <p:nvPr/>
        </p:nvPicPr>
        <p:blipFill rotWithShape="1">
          <a:blip r:embed="rId3">
            <a:alphaModFix/>
          </a:blip>
          <a:srcRect b="15363" l="5920" r="3679" t="3426"/>
          <a:stretch/>
        </p:blipFill>
        <p:spPr>
          <a:xfrm>
            <a:off x="415601" y="5600468"/>
            <a:ext cx="977729" cy="878401"/>
          </a:xfrm>
          <a:prstGeom prst="rect">
            <a:avLst/>
          </a:prstGeom>
          <a:noFill/>
          <a:ln>
            <a:noFill/>
          </a:ln>
        </p:spPr>
      </p:pic>
      <p:pic>
        <p:nvPicPr>
          <p:cNvPr id="71" name="Google Shape;71;p2"/>
          <p:cNvPicPr preferRelativeResize="0"/>
          <p:nvPr/>
        </p:nvPicPr>
        <p:blipFill rotWithShape="1">
          <a:blip r:embed="rId4">
            <a:alphaModFix/>
          </a:blip>
          <a:srcRect b="0" l="0" r="0" t="0"/>
          <a:stretch/>
        </p:blipFill>
        <p:spPr>
          <a:xfrm>
            <a:off x="11776392" y="911776"/>
            <a:ext cx="4852168" cy="6857999"/>
          </a:xfrm>
          <a:prstGeom prst="rect">
            <a:avLst/>
          </a:prstGeom>
          <a:noFill/>
          <a:ln>
            <a:noFill/>
          </a:ln>
        </p:spPr>
      </p:pic>
      <p:grpSp>
        <p:nvGrpSpPr>
          <p:cNvPr id="72" name="Google Shape;72;p2"/>
          <p:cNvGrpSpPr/>
          <p:nvPr/>
        </p:nvGrpSpPr>
        <p:grpSpPr>
          <a:xfrm>
            <a:off x="8725575" y="410675"/>
            <a:ext cx="3184920" cy="2371248"/>
            <a:chOff x="5354675" y="1154600"/>
            <a:chExt cx="3184920" cy="2371248"/>
          </a:xfrm>
        </p:grpSpPr>
        <p:sp>
          <p:nvSpPr>
            <p:cNvPr id="73" name="Google Shape;73;p2"/>
            <p:cNvSpPr/>
            <p:nvPr/>
          </p:nvSpPr>
          <p:spPr>
            <a:xfrm>
              <a:off x="5354675" y="1154600"/>
              <a:ext cx="3184920" cy="23712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4" name="Google Shape;74;p2"/>
            <p:cNvSpPr txBox="1"/>
            <p:nvPr/>
          </p:nvSpPr>
          <p:spPr>
            <a:xfrm>
              <a:off x="6168538" y="1689325"/>
              <a:ext cx="1673400" cy="87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GB" sz="1800">
                  <a:solidFill>
                    <a:srgbClr val="0303B8"/>
                  </a:solidFill>
                  <a:latin typeface="Proxima Nova"/>
                  <a:ea typeface="Proxima Nova"/>
                  <a:cs typeface="Proxima Nova"/>
                  <a:sym typeface="Proxima Nova"/>
                </a:rPr>
                <a:t>There’s too much to do – we don’t have time!</a:t>
              </a:r>
              <a:endParaRPr sz="1800">
                <a:solidFill>
                  <a:srgbClr val="0303B8"/>
                </a:solidFill>
                <a:latin typeface="Proxima Nova"/>
                <a:ea typeface="Proxima Nova"/>
                <a:cs typeface="Proxima Nova"/>
                <a:sym typeface="Proxima Nova"/>
              </a:endParaRPr>
            </a:p>
          </p:txBody>
        </p:sp>
      </p:grpSp>
      <p:grpSp>
        <p:nvGrpSpPr>
          <p:cNvPr id="75" name="Google Shape;75;p2"/>
          <p:cNvGrpSpPr/>
          <p:nvPr/>
        </p:nvGrpSpPr>
        <p:grpSpPr>
          <a:xfrm>
            <a:off x="594850" y="1569963"/>
            <a:ext cx="2929176" cy="2324700"/>
            <a:chOff x="5337350" y="593375"/>
            <a:chExt cx="2929176" cy="2324700"/>
          </a:xfrm>
        </p:grpSpPr>
        <p:sp>
          <p:nvSpPr>
            <p:cNvPr id="76" name="Google Shape;76;p2"/>
            <p:cNvSpPr/>
            <p:nvPr/>
          </p:nvSpPr>
          <p:spPr>
            <a:xfrm>
              <a:off x="5337350" y="593375"/>
              <a:ext cx="2929176" cy="232470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7" name="Google Shape;77;p2"/>
            <p:cNvSpPr txBox="1"/>
            <p:nvPr/>
          </p:nvSpPr>
          <p:spPr>
            <a:xfrm>
              <a:off x="6069625" y="1072225"/>
              <a:ext cx="1790100" cy="87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Clr>
                  <a:schemeClr val="dk1"/>
                </a:buClr>
                <a:buSzPts val="1800"/>
                <a:buFont typeface="Arial"/>
                <a:buNone/>
              </a:pPr>
              <a:r>
                <a:rPr lang="en-GB" sz="1800">
                  <a:solidFill>
                    <a:srgbClr val="0303B8"/>
                  </a:solidFill>
                  <a:latin typeface="Proxima Nova"/>
                  <a:ea typeface="Proxima Nova"/>
                  <a:cs typeface="Proxima Nova"/>
                  <a:sym typeface="Proxima Nova"/>
                </a:rPr>
                <a:t>We aren’t allowed to teach Human Rights.</a:t>
              </a:r>
              <a:endParaRPr sz="1800">
                <a:solidFill>
                  <a:srgbClr val="0303B8"/>
                </a:solidFill>
                <a:latin typeface="Proxima Nova"/>
                <a:ea typeface="Proxima Nova"/>
                <a:cs typeface="Proxima Nova"/>
                <a:sym typeface="Proxima Nova"/>
              </a:endParaRPr>
            </a:p>
          </p:txBody>
        </p:sp>
      </p:grpSp>
      <p:grpSp>
        <p:nvGrpSpPr>
          <p:cNvPr id="78" name="Google Shape;78;p2"/>
          <p:cNvGrpSpPr/>
          <p:nvPr/>
        </p:nvGrpSpPr>
        <p:grpSpPr>
          <a:xfrm>
            <a:off x="2576272" y="4107654"/>
            <a:ext cx="3336204" cy="1882534"/>
            <a:chOff x="5354675" y="1154600"/>
            <a:chExt cx="3184920" cy="2371248"/>
          </a:xfrm>
        </p:grpSpPr>
        <p:sp>
          <p:nvSpPr>
            <p:cNvPr id="79" name="Google Shape;79;p2"/>
            <p:cNvSpPr/>
            <p:nvPr/>
          </p:nvSpPr>
          <p:spPr>
            <a:xfrm>
              <a:off x="5354675" y="1154600"/>
              <a:ext cx="3184920" cy="23712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80" name="Google Shape;80;p2"/>
            <p:cNvSpPr txBox="1"/>
            <p:nvPr/>
          </p:nvSpPr>
          <p:spPr>
            <a:xfrm>
              <a:off x="6168538" y="1689325"/>
              <a:ext cx="1673400" cy="87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GB" sz="1800">
                  <a:solidFill>
                    <a:srgbClr val="0303B8"/>
                  </a:solidFill>
                  <a:latin typeface="Proxima Nova"/>
                  <a:ea typeface="Proxima Nova"/>
                  <a:cs typeface="Proxima Nova"/>
                  <a:sym typeface="Proxima Nova"/>
                </a:rPr>
                <a:t>Our job is just to teach – this isn’t for us.</a:t>
              </a:r>
              <a:endParaRPr sz="1800">
                <a:solidFill>
                  <a:srgbClr val="0303B8"/>
                </a:solidFill>
                <a:latin typeface="Proxima Nova"/>
                <a:ea typeface="Proxima Nova"/>
                <a:cs typeface="Proxima Nova"/>
                <a:sym typeface="Proxima Nova"/>
              </a:endParaRPr>
            </a:p>
          </p:txBody>
        </p:sp>
      </p:grpSp>
      <p:sp>
        <p:nvSpPr>
          <p:cNvPr id="81" name="Google Shape;81;p2"/>
          <p:cNvSpPr/>
          <p:nvPr/>
        </p:nvSpPr>
        <p:spPr>
          <a:xfrm>
            <a:off x="8725574" y="3863288"/>
            <a:ext cx="2732940" cy="23712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Clr>
                <a:schemeClr val="dk1"/>
              </a:buClr>
              <a:buSzPts val="1800"/>
              <a:buFont typeface="Arial"/>
              <a:buNone/>
            </a:pPr>
            <a:r>
              <a:rPr lang="en-GB" sz="1800">
                <a:solidFill>
                  <a:srgbClr val="0303B8"/>
                </a:solidFill>
                <a:latin typeface="Proxima Nova"/>
                <a:ea typeface="Proxima Nova"/>
                <a:cs typeface="Proxima Nova"/>
                <a:sym typeface="Proxima Nova"/>
              </a:rPr>
              <a:t>There’s more important things to do.</a:t>
            </a:r>
            <a:endParaRPr>
              <a:latin typeface="Proxima Nova"/>
              <a:ea typeface="Proxima Nova"/>
              <a:cs typeface="Proxima Nova"/>
              <a:sym typeface="Proxima Nova"/>
            </a:endParaRPr>
          </a:p>
        </p:txBody>
      </p:sp>
      <p:sp>
        <p:nvSpPr>
          <p:cNvPr id="82" name="Google Shape;82;p2"/>
          <p:cNvSpPr/>
          <p:nvPr/>
        </p:nvSpPr>
        <p:spPr>
          <a:xfrm>
            <a:off x="4880725" y="1503300"/>
            <a:ext cx="3184920" cy="23712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Clr>
                <a:schemeClr val="dk1"/>
              </a:buClr>
              <a:buSzPts val="1800"/>
              <a:buFont typeface="Arial"/>
              <a:buNone/>
            </a:pPr>
            <a:r>
              <a:rPr lang="en-GB" sz="1800">
                <a:solidFill>
                  <a:srgbClr val="0303B8"/>
                </a:solidFill>
                <a:latin typeface="Proxima Nova"/>
                <a:ea typeface="Proxima Nova"/>
                <a:cs typeface="Proxima Nova"/>
                <a:sym typeface="Proxima Nova"/>
              </a:rPr>
              <a:t>What point is there to Human Rights?</a:t>
            </a:r>
            <a:endParaRPr>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3"/>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
        <p:nvSpPr>
          <p:cNvPr id="88" name="Google Shape;88;p3"/>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b="1" lang="en-GB"/>
              <a:t>Start with why?</a:t>
            </a:r>
            <a:endParaRPr b="1"/>
          </a:p>
        </p:txBody>
      </p:sp>
      <p:sp>
        <p:nvSpPr>
          <p:cNvPr id="89" name="Google Shape;89;p3"/>
          <p:cNvSpPr txBox="1"/>
          <p:nvPr>
            <p:ph idx="1" type="body"/>
          </p:nvPr>
        </p:nvSpPr>
        <p:spPr>
          <a:xfrm>
            <a:off x="415600" y="1151400"/>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800"/>
              <a:buNone/>
            </a:pPr>
            <a:r>
              <a:rPr lang="en-GB"/>
              <a:t>Everyone needs to understand why. </a:t>
            </a:r>
            <a:endParaRPr/>
          </a:p>
          <a:p>
            <a:pPr indent="0" lvl="0" marL="0" rtl="0" algn="l">
              <a:lnSpc>
                <a:spcPct val="115000"/>
              </a:lnSpc>
              <a:spcBef>
                <a:spcPts val="1600"/>
              </a:spcBef>
              <a:spcAft>
                <a:spcPts val="0"/>
              </a:spcAft>
              <a:buSzPts val="1800"/>
              <a:buNone/>
            </a:pPr>
            <a:r>
              <a:rPr lang="en-GB"/>
              <a:t>In busy schools when you are trying to influence vertically, horizontally and diagonally you may need to be really clear about what RFK Human Rights UK is offering. You need to let others know the </a:t>
            </a:r>
            <a:r>
              <a:rPr b="1" lang="en-GB"/>
              <a:t>what.</a:t>
            </a:r>
            <a:endParaRPr/>
          </a:p>
          <a:p>
            <a:pPr indent="0" lvl="0" marL="152396" rtl="0" algn="l">
              <a:lnSpc>
                <a:spcPct val="115000"/>
              </a:lnSpc>
              <a:spcBef>
                <a:spcPts val="1600"/>
              </a:spcBef>
              <a:spcAft>
                <a:spcPts val="0"/>
              </a:spcAft>
              <a:buSzPts val="1800"/>
              <a:buNone/>
            </a:pPr>
            <a:r>
              <a:rPr lang="en-GB" sz="1800">
                <a:latin typeface="Signika Negative SemiBold"/>
                <a:ea typeface="Signika Negative SemiBold"/>
                <a:cs typeface="Signika Negative SemiBold"/>
                <a:sym typeface="Signika Negative SemiBold"/>
              </a:rPr>
              <a:t>What is RFK Human Rights Education programme?</a:t>
            </a:r>
            <a:endParaRPr sz="1800">
              <a:latin typeface="Calibri"/>
              <a:ea typeface="Calibri"/>
              <a:cs typeface="Calibri"/>
              <a:sym typeface="Calibri"/>
            </a:endParaRPr>
          </a:p>
          <a:p>
            <a:pPr indent="-457188" lvl="0" marL="609585" rtl="0" algn="l">
              <a:lnSpc>
                <a:spcPct val="115000"/>
              </a:lnSpc>
              <a:spcBef>
                <a:spcPts val="800"/>
              </a:spcBef>
              <a:spcAft>
                <a:spcPts val="0"/>
              </a:spcAft>
              <a:buSzPts val="1800"/>
              <a:buChar char="●"/>
            </a:pPr>
            <a:r>
              <a:rPr lang="en-GB" sz="1800">
                <a:latin typeface="Instrument Sans"/>
                <a:ea typeface="Instrument Sans"/>
                <a:cs typeface="Instrument Sans"/>
                <a:sym typeface="Instrument Sans"/>
              </a:rPr>
              <a:t>A well-established programme that is delivered internationally and teaches children about Human Rights and our responsibilities towards others.  </a:t>
            </a:r>
            <a:endParaRPr sz="1800">
              <a:latin typeface="Calibri"/>
              <a:ea typeface="Calibri"/>
              <a:cs typeface="Calibri"/>
              <a:sym typeface="Calibri"/>
            </a:endParaRPr>
          </a:p>
          <a:p>
            <a:pPr indent="-457188" lvl="0" marL="609585" rtl="0" algn="l">
              <a:lnSpc>
                <a:spcPct val="115000"/>
              </a:lnSpc>
              <a:spcBef>
                <a:spcPts val="800"/>
              </a:spcBef>
              <a:spcAft>
                <a:spcPts val="0"/>
              </a:spcAft>
              <a:buSzPts val="1800"/>
              <a:buChar char="●"/>
            </a:pPr>
            <a:r>
              <a:rPr lang="en-GB" sz="1800">
                <a:latin typeface="Instrument Sans"/>
                <a:ea typeface="Instrument Sans"/>
                <a:cs typeface="Instrument Sans"/>
                <a:sym typeface="Instrument Sans"/>
              </a:rPr>
              <a:t>In the UK, there are Schemes of Learning which are rooted in literacy, focused on speaking and listening, knowledge rich in content and designed to be delivered over a period of time. There are threads in relation to social action and social justice that run throughout the Schemes of Learning and are revisited over time. </a:t>
            </a:r>
            <a:endParaRPr sz="1800">
              <a:latin typeface="Calibri"/>
              <a:ea typeface="Calibri"/>
              <a:cs typeface="Calibri"/>
              <a:sym typeface="Calibri"/>
            </a:endParaRPr>
          </a:p>
          <a:p>
            <a:pPr indent="0" lvl="0" marL="0" rtl="0" algn="l">
              <a:lnSpc>
                <a:spcPct val="115000"/>
              </a:lnSpc>
              <a:spcBef>
                <a:spcPts val="800"/>
              </a:spcBef>
              <a:spcAft>
                <a:spcPts val="1600"/>
              </a:spcAft>
              <a:buSzPts val="1800"/>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4"/>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
        <p:nvSpPr>
          <p:cNvPr id="95" name="Google Shape;95;p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b="1" lang="en-GB"/>
              <a:t>What does it achieve?</a:t>
            </a:r>
            <a:endParaRPr b="1"/>
          </a:p>
        </p:txBody>
      </p:sp>
      <p:sp>
        <p:nvSpPr>
          <p:cNvPr id="96" name="Google Shape;96;p4"/>
          <p:cNvSpPr txBox="1"/>
          <p:nvPr>
            <p:ph idx="1" type="body"/>
          </p:nvPr>
        </p:nvSpPr>
        <p:spPr>
          <a:xfrm>
            <a:off x="415600" y="1151400"/>
            <a:ext cx="11360800" cy="4555200"/>
          </a:xfrm>
          <a:prstGeom prst="rect">
            <a:avLst/>
          </a:prstGeom>
          <a:noFill/>
          <a:ln>
            <a:noFill/>
          </a:ln>
        </p:spPr>
        <p:txBody>
          <a:bodyPr anchorCtr="0" anchor="t" bIns="121900" lIns="121900" spcFirstLastPara="1" rIns="121900" wrap="square" tIns="121900">
            <a:normAutofit lnSpcReduction="10000"/>
          </a:bodyPr>
          <a:lstStyle/>
          <a:p>
            <a:pPr indent="0" lvl="0" marL="0" rtl="0" algn="l">
              <a:lnSpc>
                <a:spcPct val="115000"/>
              </a:lnSpc>
              <a:spcBef>
                <a:spcPts val="0"/>
              </a:spcBef>
              <a:spcAft>
                <a:spcPts val="0"/>
              </a:spcAft>
              <a:buSzPts val="1800"/>
              <a:buNone/>
            </a:pPr>
            <a:r>
              <a:rPr lang="en-GB"/>
              <a:t>This short film identifies the benefits of teaching Human Rights Education.</a:t>
            </a:r>
            <a:endParaRPr/>
          </a:p>
          <a:p>
            <a:pPr indent="0" lvl="0" marL="0" rtl="0" algn="l">
              <a:lnSpc>
                <a:spcPct val="115000"/>
              </a:lnSpc>
              <a:spcBef>
                <a:spcPts val="1600"/>
              </a:spcBef>
              <a:spcAft>
                <a:spcPts val="0"/>
              </a:spcAft>
              <a:buSzPts val="1800"/>
              <a:buNone/>
            </a:pPr>
            <a:r>
              <a:rPr lang="en-GB"/>
              <a:t>The school embedded the programme in its curriculum from 2019. During lockdown in 2020 they continued to deliver this online. This 15 minute film captures the thoughts of the pupils and was filmed in Autumn 2020 and Summer 2021 when schools were back but pandemic restrictions were still in place.</a:t>
            </a:r>
            <a:endParaRPr/>
          </a:p>
          <a:p>
            <a:pPr indent="0" lvl="0" marL="0" rtl="0" algn="l">
              <a:lnSpc>
                <a:spcPct val="115000"/>
              </a:lnSpc>
              <a:spcBef>
                <a:spcPts val="1600"/>
              </a:spcBef>
              <a:spcAft>
                <a:spcPts val="0"/>
              </a:spcAft>
              <a:buSzPts val="1800"/>
              <a:buNone/>
            </a:pPr>
            <a:r>
              <a:rPr lang="en-GB"/>
              <a:t>In it, pupils talk about the benefit to them in regards to learning about Human Rights.</a:t>
            </a:r>
            <a:endParaRPr/>
          </a:p>
          <a:p>
            <a:pPr indent="0" lvl="0" marL="0" rtl="0" algn="l">
              <a:lnSpc>
                <a:spcPct val="115000"/>
              </a:lnSpc>
              <a:spcBef>
                <a:spcPts val="1600"/>
              </a:spcBef>
              <a:spcAft>
                <a:spcPts val="0"/>
              </a:spcAft>
              <a:buSzPts val="1800"/>
              <a:buNone/>
            </a:pPr>
            <a:r>
              <a:rPr lang="en-GB"/>
              <a:t>The material we provide now is developed further than what this school was originally working with and, as such, we hope can have an even greater impact.</a:t>
            </a:r>
            <a:endParaRPr/>
          </a:p>
          <a:p>
            <a:pPr indent="0" lvl="0" marL="0" rtl="0" algn="l">
              <a:lnSpc>
                <a:spcPct val="115000"/>
              </a:lnSpc>
              <a:spcBef>
                <a:spcPts val="1600"/>
              </a:spcBef>
              <a:spcAft>
                <a:spcPts val="0"/>
              </a:spcAft>
              <a:buSzPts val="1800"/>
              <a:buNone/>
            </a:pPr>
            <a:r>
              <a:rPr lang="en-GB" u="sng">
                <a:solidFill>
                  <a:schemeClr val="hlink"/>
                </a:solidFill>
                <a:hlinkClick r:id="rId4"/>
              </a:rPr>
              <a:t>https://www.youtube.com/watch?v=x-oNaV1KvCE</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155c6f0c3b_0_0"/>
          <p:cNvSpPr txBox="1"/>
          <p:nvPr>
            <p:ph type="title"/>
          </p:nvPr>
        </p:nvSpPr>
        <p:spPr>
          <a:xfrm>
            <a:off x="415600" y="593367"/>
            <a:ext cx="113607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03" name="Google Shape;103;g2155c6f0c3b_0_0"/>
          <p:cNvSpPr txBox="1"/>
          <p:nvPr>
            <p:ph idx="1" type="body"/>
          </p:nvPr>
        </p:nvSpPr>
        <p:spPr>
          <a:xfrm>
            <a:off x="415600" y="1536633"/>
            <a:ext cx="113607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descr="A film exploring the meaning of the Declaration of Human Rights in today's society, and themes of home, identity, stigma and stereotypes, activism and hopes for the future, by the children of Falinge Park High School, Rochdale, UK.&#10;&#10;A short 5 minute version of this film was commissioned as a project for RFK Human Rights Foundation UK 'Ripples of Hope Festival' 2021. This is a longer edited version to showcase more of the year-long- project, which is ongoing, highlighting the passion and engagement the students showed for these themes. An emerging generation of young activists!&#10;&#10;Co-produced by Director Parvez Qadir (Breaking Barriers) and Filmmaker Kirstie Henderson (Brave Day) and the students of Falinge Park High School.&#10;&#10;https://www.parvezqadir.co.uk&#10;https://www.braveday.co.uk" id="104" name="Google Shape;104;g2155c6f0c3b_0_0" title="THIS IS US Falinge Park High School Rochdale Short Film 15min">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lang="en-GB"/>
              <a:t>Is it educationally sound?</a:t>
            </a:r>
            <a:endParaRPr/>
          </a:p>
        </p:txBody>
      </p:sp>
      <p:sp>
        <p:nvSpPr>
          <p:cNvPr id="110" name="Google Shape;110;p5"/>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800"/>
              <a:buNone/>
            </a:pPr>
            <a:r>
              <a:rPr lang="en-GB"/>
              <a:t>We have built the schemes of learning around pupils acquiring substantive knowledge in relation to Human Rights and people who have acted to improve the lot of others. We also build into the schemes of learning the disciplinary knowledge particular to this subject. This means exploring rhetoric, golden threads, commonalities of activism, the difference power and protest for protest sake. It explores how influencing others in power can take a variety of different forms.</a:t>
            </a:r>
            <a:endParaRPr/>
          </a:p>
          <a:p>
            <a:pPr indent="0" lvl="0" marL="0" rtl="0" algn="l">
              <a:lnSpc>
                <a:spcPct val="115000"/>
              </a:lnSpc>
              <a:spcBef>
                <a:spcPts val="1600"/>
              </a:spcBef>
              <a:spcAft>
                <a:spcPts val="0"/>
              </a:spcAft>
              <a:buSzPts val="1800"/>
              <a:buNone/>
            </a:pPr>
            <a:r>
              <a:rPr lang="en-GB"/>
              <a:t>We have tried to include some of the ‘best bets’ for teaching with modelling, scaffolding, questioning, re-call and retrieval as part of the key ingredients.</a:t>
            </a:r>
            <a:endParaRPr/>
          </a:p>
          <a:p>
            <a:pPr indent="0" lvl="0" marL="0" rtl="0" algn="l">
              <a:lnSpc>
                <a:spcPct val="115000"/>
              </a:lnSpc>
              <a:spcBef>
                <a:spcPts val="1600"/>
              </a:spcBef>
              <a:spcAft>
                <a:spcPts val="1600"/>
              </a:spcAft>
              <a:buSzPts val="1800"/>
              <a:buNone/>
            </a:pPr>
            <a:r>
              <a:rPr lang="en-GB"/>
              <a:t>We have put literacy at the core of the work with guides for teachers in how to develop oracy.</a:t>
            </a:r>
            <a:endParaRPr/>
          </a:p>
        </p:txBody>
      </p:sp>
      <p:pic>
        <p:nvPicPr>
          <p:cNvPr id="111" name="Google Shape;111;p5"/>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6"/>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
        <p:nvSpPr>
          <p:cNvPr id="117" name="Google Shape;117;p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lang="en-GB"/>
              <a:t>Influences on our construction of the material</a:t>
            </a:r>
            <a:endParaRPr/>
          </a:p>
        </p:txBody>
      </p:sp>
      <p:sp>
        <p:nvSpPr>
          <p:cNvPr id="118" name="Google Shape;118;p6"/>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800"/>
              <a:buNone/>
            </a:pPr>
            <a:r>
              <a:rPr lang="en-GB"/>
              <a:t>Whilst this is not an exhaustive list, the following authors and researchers have framed our approach:</a:t>
            </a:r>
            <a:endParaRPr/>
          </a:p>
          <a:p>
            <a:pPr indent="-457188" lvl="0" marL="609585" rtl="0" algn="l">
              <a:lnSpc>
                <a:spcPct val="107000"/>
              </a:lnSpc>
              <a:spcBef>
                <a:spcPts val="1600"/>
              </a:spcBef>
              <a:spcAft>
                <a:spcPts val="0"/>
              </a:spcAft>
              <a:buSzPts val="1800"/>
              <a:buChar char="●"/>
            </a:pPr>
            <a:r>
              <a:rPr b="1" lang="en-GB" sz="1800">
                <a:latin typeface="Instrument Sans"/>
                <a:ea typeface="Instrument Sans"/>
                <a:cs typeface="Instrument Sans"/>
                <a:sym typeface="Instrument Sans"/>
              </a:rPr>
              <a:t>A Dialogic Teaching Companion</a:t>
            </a:r>
            <a:r>
              <a:rPr lang="en-GB" sz="1800">
                <a:latin typeface="Instrument Sans"/>
                <a:ea typeface="Instrument Sans"/>
                <a:cs typeface="Instrument Sans"/>
                <a:sym typeface="Instrument Sans"/>
              </a:rPr>
              <a:t> Robin Alexander, Routledge 2020</a:t>
            </a:r>
            <a:endParaRPr sz="1800">
              <a:latin typeface="Calibri"/>
              <a:ea typeface="Calibri"/>
              <a:cs typeface="Calibri"/>
              <a:sym typeface="Calibri"/>
            </a:endParaRPr>
          </a:p>
          <a:p>
            <a:pPr indent="-457188" lvl="0" marL="609585" rtl="0" algn="l">
              <a:lnSpc>
                <a:spcPct val="107000"/>
              </a:lnSpc>
              <a:spcBef>
                <a:spcPts val="800"/>
              </a:spcBef>
              <a:spcAft>
                <a:spcPts val="0"/>
              </a:spcAft>
              <a:buSzPts val="1800"/>
              <a:buChar char="●"/>
            </a:pPr>
            <a:r>
              <a:rPr b="1" lang="en-GB" sz="1800">
                <a:latin typeface="Instrument Sans"/>
                <a:ea typeface="Instrument Sans"/>
                <a:cs typeface="Instrument Sans"/>
                <a:sym typeface="Instrument Sans"/>
              </a:rPr>
              <a:t>How to Resist: Turn Protest to Power</a:t>
            </a:r>
            <a:r>
              <a:rPr lang="en-GB" sz="1800">
                <a:latin typeface="Instrument Sans"/>
                <a:ea typeface="Instrument Sans"/>
                <a:cs typeface="Instrument Sans"/>
                <a:sym typeface="Instrument Sans"/>
              </a:rPr>
              <a:t> Matthew Bolton, Bloomsbury 2017</a:t>
            </a:r>
            <a:endParaRPr sz="1800">
              <a:latin typeface="Calibri"/>
              <a:ea typeface="Calibri"/>
              <a:cs typeface="Calibri"/>
              <a:sym typeface="Calibri"/>
            </a:endParaRPr>
          </a:p>
          <a:p>
            <a:pPr indent="-457188" lvl="0" marL="609585" rtl="0" algn="l">
              <a:lnSpc>
                <a:spcPct val="107000"/>
              </a:lnSpc>
              <a:spcBef>
                <a:spcPts val="800"/>
              </a:spcBef>
              <a:spcAft>
                <a:spcPts val="0"/>
              </a:spcAft>
              <a:buSzPts val="1800"/>
              <a:buChar char="●"/>
            </a:pPr>
            <a:r>
              <a:rPr b="1" lang="en-GB" sz="1800">
                <a:latin typeface="Instrument Sans"/>
                <a:ea typeface="Instrument Sans"/>
                <a:cs typeface="Instrument Sans"/>
                <a:sym typeface="Instrument Sans"/>
              </a:rPr>
              <a:t>Trivium 21C: Preparing Young People for the Future with Lessons from the Past</a:t>
            </a:r>
            <a:r>
              <a:rPr lang="en-GB" sz="1800">
                <a:latin typeface="Instrument Sans"/>
                <a:ea typeface="Instrument Sans"/>
                <a:cs typeface="Instrument Sans"/>
                <a:sym typeface="Instrument Sans"/>
              </a:rPr>
              <a:t> Martin Robinson, Independent Thinking Press 2013</a:t>
            </a:r>
            <a:endParaRPr/>
          </a:p>
          <a:p>
            <a:pPr indent="0" lvl="0" marL="152396" rtl="0" algn="l">
              <a:lnSpc>
                <a:spcPct val="107000"/>
              </a:lnSpc>
              <a:spcBef>
                <a:spcPts val="800"/>
              </a:spcBef>
              <a:spcAft>
                <a:spcPts val="0"/>
              </a:spcAft>
              <a:buSzPts val="1800"/>
              <a:buNone/>
            </a:pPr>
            <a:r>
              <a:rPr lang="en-GB">
                <a:latin typeface="Instrument Sans"/>
                <a:ea typeface="Instrument Sans"/>
                <a:cs typeface="Instrument Sans"/>
                <a:sym typeface="Instrument Sans"/>
              </a:rPr>
              <a:t>The EEF guide to Improving Literacy has been a key document in preparing the material:</a:t>
            </a:r>
            <a:endParaRPr/>
          </a:p>
          <a:p>
            <a:pPr indent="0" lvl="0" marL="152396" rtl="0" algn="l">
              <a:lnSpc>
                <a:spcPct val="107000"/>
              </a:lnSpc>
              <a:spcBef>
                <a:spcPts val="800"/>
              </a:spcBef>
              <a:spcAft>
                <a:spcPts val="0"/>
              </a:spcAft>
              <a:buSzPts val="1800"/>
              <a:buNone/>
            </a:pPr>
            <a:r>
              <a:rPr lang="en-GB" sz="1800" u="sng">
                <a:solidFill>
                  <a:schemeClr val="hlink"/>
                </a:solidFill>
                <a:latin typeface="Calibri"/>
                <a:ea typeface="Calibri"/>
                <a:cs typeface="Calibri"/>
                <a:sym typeface="Calibri"/>
                <a:hlinkClick r:id="rId4"/>
              </a:rPr>
              <a:t>https://educationendowmentfoundation.org.uk/education-evidence/guidance-reports/literacy-ks3-ks4</a:t>
            </a:r>
            <a:endParaRPr sz="1800">
              <a:latin typeface="Calibri"/>
              <a:ea typeface="Calibri"/>
              <a:cs typeface="Calibri"/>
              <a:sym typeface="Calibri"/>
            </a:endParaRPr>
          </a:p>
          <a:p>
            <a:pPr indent="0" lvl="0" marL="152396" rtl="0" algn="l">
              <a:lnSpc>
                <a:spcPct val="107000"/>
              </a:lnSpc>
              <a:spcBef>
                <a:spcPts val="800"/>
              </a:spcBef>
              <a:spcAft>
                <a:spcPts val="0"/>
              </a:spcAft>
              <a:buSzPts val="1800"/>
              <a:buNone/>
            </a:pPr>
            <a:r>
              <a:rPr lang="en-GB">
                <a:latin typeface="Calibri"/>
                <a:ea typeface="Calibri"/>
                <a:cs typeface="Calibri"/>
                <a:sym typeface="Calibri"/>
              </a:rPr>
              <a:t>In addition, the background research into effective teaching and learning is comprehensive and </a:t>
            </a:r>
            <a:endParaRPr sz="1800">
              <a:latin typeface="Calibri"/>
              <a:ea typeface="Calibri"/>
              <a:cs typeface="Calibri"/>
              <a:sym typeface="Calibri"/>
            </a:endParaRPr>
          </a:p>
          <a:p>
            <a:pPr indent="0" lvl="0" marL="0" rtl="0" algn="l">
              <a:lnSpc>
                <a:spcPct val="115000"/>
              </a:lnSpc>
              <a:spcBef>
                <a:spcPts val="800"/>
              </a:spcBef>
              <a:spcAft>
                <a:spcPts val="160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2024-02-15T11:48:11Z</dcterms:created>
  <dc:creator>Janice Allen</dc:creator>
</cp:coreProperties>
</file>